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97" r:id="rId6"/>
    <p:sldId id="310" r:id="rId7"/>
    <p:sldId id="311" r:id="rId8"/>
    <p:sldId id="317" r:id="rId9"/>
    <p:sldId id="278" r:id="rId10"/>
    <p:sldId id="312" r:id="rId11"/>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131" d="100"/>
          <a:sy n="131" d="100"/>
        </p:scale>
        <p:origin x="1050"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1F369-2CB3-49ED-882F-B6419D74E13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002F9A9-92B6-4BA3-AF1B-54081ED1B69E}">
      <dgm:prSet phldrT="[Text]"/>
      <dgm:spPr/>
      <dgm:t>
        <a:bodyPr/>
        <a:lstStyle/>
        <a:p>
          <a:r>
            <a:rPr lang="en-US" dirty="0" smtClean="0"/>
            <a:t>Oct. 1997:</a:t>
          </a:r>
          <a:endParaRPr lang="en-US" dirty="0"/>
        </a:p>
      </dgm:t>
    </dgm:pt>
    <dgm:pt modelId="{AC4B7227-C9ED-44B1-B401-A5E17824E874}" type="parTrans" cxnId="{67EAAC88-6596-4FB6-B5CB-97F8F8620014}">
      <dgm:prSet/>
      <dgm:spPr/>
      <dgm:t>
        <a:bodyPr/>
        <a:lstStyle/>
        <a:p>
          <a:endParaRPr lang="en-US"/>
        </a:p>
      </dgm:t>
    </dgm:pt>
    <dgm:pt modelId="{8372B240-7CB5-4910-A331-FBCF9A085018}" type="sibTrans" cxnId="{67EAAC88-6596-4FB6-B5CB-97F8F8620014}">
      <dgm:prSet/>
      <dgm:spPr/>
      <dgm:t>
        <a:bodyPr/>
        <a:lstStyle/>
        <a:p>
          <a:endParaRPr lang="en-US"/>
        </a:p>
      </dgm:t>
    </dgm:pt>
    <dgm:pt modelId="{CE820A36-8032-43A4-AD3D-773F8E6079AE}">
      <dgm:prSet/>
      <dgm:spPr/>
      <dgm:t>
        <a:bodyPr/>
        <a:lstStyle/>
        <a:p>
          <a:r>
            <a:rPr lang="en-US" dirty="0" smtClean="0"/>
            <a:t>April 2009:</a:t>
          </a:r>
          <a:endParaRPr lang="en-US" dirty="0"/>
        </a:p>
      </dgm:t>
    </dgm:pt>
    <dgm:pt modelId="{14BDF02F-B542-45E2-8876-3640A0A4F1B8}" type="parTrans" cxnId="{22C35712-3D16-4415-A86C-9C834531F7DB}">
      <dgm:prSet/>
      <dgm:spPr/>
      <dgm:t>
        <a:bodyPr/>
        <a:lstStyle/>
        <a:p>
          <a:endParaRPr lang="en-US"/>
        </a:p>
      </dgm:t>
    </dgm:pt>
    <dgm:pt modelId="{3B560429-C7A6-46A2-91E3-385DC591129B}" type="sibTrans" cxnId="{22C35712-3D16-4415-A86C-9C834531F7DB}">
      <dgm:prSet/>
      <dgm:spPr/>
      <dgm:t>
        <a:bodyPr/>
        <a:lstStyle/>
        <a:p>
          <a:endParaRPr lang="en-US"/>
        </a:p>
      </dgm:t>
    </dgm:pt>
    <dgm:pt modelId="{95A0E625-1D42-449C-888A-A2DF707780A1}">
      <dgm:prSet/>
      <dgm:spPr/>
      <dgm:t>
        <a:bodyPr/>
        <a:lstStyle/>
        <a:p>
          <a:r>
            <a:rPr lang="en-US" dirty="0" smtClean="0"/>
            <a:t>Nov. 2010:</a:t>
          </a:r>
          <a:endParaRPr lang="en-US" dirty="0"/>
        </a:p>
      </dgm:t>
    </dgm:pt>
    <dgm:pt modelId="{B9CC8A03-0246-4A6C-AE0F-D1391ED1D95E}" type="parTrans" cxnId="{391CF7CF-3C39-4196-ADF2-BD660944895F}">
      <dgm:prSet/>
      <dgm:spPr/>
      <dgm:t>
        <a:bodyPr/>
        <a:lstStyle/>
        <a:p>
          <a:endParaRPr lang="en-US"/>
        </a:p>
      </dgm:t>
    </dgm:pt>
    <dgm:pt modelId="{98DDA012-1DE5-43CA-9EE6-19E20B605376}" type="sibTrans" cxnId="{391CF7CF-3C39-4196-ADF2-BD660944895F}">
      <dgm:prSet/>
      <dgm:spPr/>
      <dgm:t>
        <a:bodyPr/>
        <a:lstStyle/>
        <a:p>
          <a:endParaRPr lang="en-US"/>
        </a:p>
      </dgm:t>
    </dgm:pt>
    <dgm:pt modelId="{4F576184-CB64-494D-8A57-E9EFC5C3D412}">
      <dgm:prSet/>
      <dgm:spPr/>
      <dgm:t>
        <a:bodyPr/>
        <a:lstStyle/>
        <a:p>
          <a:r>
            <a:rPr lang="en-US" dirty="0" smtClean="0"/>
            <a:t>July 2012:</a:t>
          </a:r>
          <a:endParaRPr lang="en-US" dirty="0"/>
        </a:p>
      </dgm:t>
    </dgm:pt>
    <dgm:pt modelId="{70533747-9669-4A6F-AB0F-B0F012C7660F}" type="parTrans" cxnId="{2DA8F7F9-E915-4125-A3DC-0E5E015E48D9}">
      <dgm:prSet/>
      <dgm:spPr/>
      <dgm:t>
        <a:bodyPr/>
        <a:lstStyle/>
        <a:p>
          <a:endParaRPr lang="en-US"/>
        </a:p>
      </dgm:t>
    </dgm:pt>
    <dgm:pt modelId="{C78CB8C8-8D9A-4027-93CC-BFEE944CF032}" type="sibTrans" cxnId="{2DA8F7F9-E915-4125-A3DC-0E5E015E48D9}">
      <dgm:prSet/>
      <dgm:spPr/>
      <dgm:t>
        <a:bodyPr/>
        <a:lstStyle/>
        <a:p>
          <a:endParaRPr lang="en-US"/>
        </a:p>
      </dgm:t>
    </dgm:pt>
    <dgm:pt modelId="{F34914E7-15CA-43C1-9DD3-AC6935D14E46}">
      <dgm:prSet/>
      <dgm:spPr/>
      <dgm:t>
        <a:bodyPr/>
        <a:lstStyle/>
        <a:p>
          <a:r>
            <a:rPr lang="en-US" dirty="0" smtClean="0"/>
            <a:t>April 2013:</a:t>
          </a:r>
          <a:endParaRPr lang="en-US" dirty="0"/>
        </a:p>
      </dgm:t>
    </dgm:pt>
    <dgm:pt modelId="{63483015-B947-4AF2-A868-AC18A226D69F}" type="parTrans" cxnId="{0115C482-6968-4F14-893D-8803024BC7F1}">
      <dgm:prSet/>
      <dgm:spPr/>
      <dgm:t>
        <a:bodyPr/>
        <a:lstStyle/>
        <a:p>
          <a:endParaRPr lang="en-US"/>
        </a:p>
      </dgm:t>
    </dgm:pt>
    <dgm:pt modelId="{F5EC4338-3FF6-4A2A-804D-DCB063894CDF}" type="sibTrans" cxnId="{0115C482-6968-4F14-893D-8803024BC7F1}">
      <dgm:prSet/>
      <dgm:spPr/>
      <dgm:t>
        <a:bodyPr/>
        <a:lstStyle/>
        <a:p>
          <a:endParaRPr lang="en-US"/>
        </a:p>
      </dgm:t>
    </dgm:pt>
    <dgm:pt modelId="{B9678F8E-D7C4-430A-80FE-7172A9FE3A24}">
      <dgm:prSet/>
      <dgm:spPr/>
      <dgm:t>
        <a:bodyPr/>
        <a:lstStyle/>
        <a:p>
          <a:r>
            <a:rPr lang="en-US" dirty="0" smtClean="0"/>
            <a:t>Jan. 2015:</a:t>
          </a:r>
          <a:endParaRPr lang="en-US" dirty="0"/>
        </a:p>
      </dgm:t>
    </dgm:pt>
    <dgm:pt modelId="{9108C1A6-72A7-44A3-93B5-9AB45B1C3DA6}" type="parTrans" cxnId="{C777A813-30A3-4DC4-A865-91D64203716C}">
      <dgm:prSet/>
      <dgm:spPr/>
      <dgm:t>
        <a:bodyPr/>
        <a:lstStyle/>
        <a:p>
          <a:endParaRPr lang="en-US"/>
        </a:p>
      </dgm:t>
    </dgm:pt>
    <dgm:pt modelId="{2C2ACEAE-0B54-4F76-83EA-9F396EC3BD07}" type="sibTrans" cxnId="{C777A813-30A3-4DC4-A865-91D64203716C}">
      <dgm:prSet/>
      <dgm:spPr/>
      <dgm:t>
        <a:bodyPr/>
        <a:lstStyle/>
        <a:p>
          <a:endParaRPr lang="en-US"/>
        </a:p>
      </dgm:t>
    </dgm:pt>
    <dgm:pt modelId="{AED18E2D-9325-4F1F-BB22-E5644C9E8B77}">
      <dgm:prSet phldrT="[Text]" custT="1"/>
      <dgm:spPr/>
      <dgm:t>
        <a:bodyPr/>
        <a:lstStyle/>
        <a:p>
          <a:r>
            <a:rPr lang="en-US" sz="1400" dirty="0" smtClean="0"/>
            <a:t>Letter from DWR stating that additional flow studies will be required when requesting any expansions above 22.5 MGD. </a:t>
          </a:r>
          <a:endParaRPr lang="en-US" sz="1400" dirty="0"/>
        </a:p>
      </dgm:t>
    </dgm:pt>
    <dgm:pt modelId="{3744922F-3489-47AA-B0F4-F90FD88A54F8}" type="parTrans" cxnId="{E4286525-6DE8-4824-BC27-75A7B281065A}">
      <dgm:prSet/>
      <dgm:spPr/>
      <dgm:t>
        <a:bodyPr/>
        <a:lstStyle/>
        <a:p>
          <a:endParaRPr lang="en-US"/>
        </a:p>
      </dgm:t>
    </dgm:pt>
    <dgm:pt modelId="{E5C1AFCC-259B-48E3-BC02-C33A348C1776}" type="sibTrans" cxnId="{E4286525-6DE8-4824-BC27-75A7B281065A}">
      <dgm:prSet/>
      <dgm:spPr/>
      <dgm:t>
        <a:bodyPr/>
        <a:lstStyle/>
        <a:p>
          <a:endParaRPr lang="en-US"/>
        </a:p>
      </dgm:t>
    </dgm:pt>
    <dgm:pt modelId="{77F332DE-9CAC-475E-9DDA-975B1700D335}">
      <dgm:prSet phldrT="[Text]" custT="1"/>
      <dgm:spPr/>
      <dgm:t>
        <a:bodyPr/>
        <a:lstStyle/>
        <a:p>
          <a:r>
            <a:rPr lang="en-US" sz="1400" dirty="0" smtClean="0"/>
            <a:t>None were required for the 15 to 22.5 expansion in 2002, due to tidal influence, even though the 20% 7Q10 threshold was exceeded.</a:t>
          </a:r>
          <a:endParaRPr lang="en-US" sz="1400" dirty="0"/>
        </a:p>
      </dgm:t>
    </dgm:pt>
    <dgm:pt modelId="{59A003CD-2B8D-4BA4-9473-A80BED279D20}" type="parTrans" cxnId="{8A059183-750B-4390-B7C3-D5DFB69E6DC4}">
      <dgm:prSet/>
      <dgm:spPr/>
      <dgm:t>
        <a:bodyPr/>
        <a:lstStyle/>
        <a:p>
          <a:endParaRPr lang="en-US"/>
        </a:p>
      </dgm:t>
    </dgm:pt>
    <dgm:pt modelId="{A0DBB70B-A836-4850-9CCB-543AEBD8AA97}" type="sibTrans" cxnId="{8A059183-750B-4390-B7C3-D5DFB69E6DC4}">
      <dgm:prSet/>
      <dgm:spPr/>
      <dgm:t>
        <a:bodyPr/>
        <a:lstStyle/>
        <a:p>
          <a:endParaRPr lang="en-US"/>
        </a:p>
      </dgm:t>
    </dgm:pt>
    <dgm:pt modelId="{8F10D5DD-F1C3-4D77-89F5-A7DAE628C691}">
      <dgm:prSet custT="1"/>
      <dgm:spPr/>
      <dgm:t>
        <a:bodyPr/>
        <a:lstStyle/>
        <a:p>
          <a:r>
            <a:rPr lang="en-US" sz="1600" u="none" dirty="0" smtClean="0">
              <a:solidFill>
                <a:srgbClr val="00B0F0"/>
              </a:solidFill>
            </a:rPr>
            <a:t>FONSI for new intake issued</a:t>
          </a:r>
          <a:endParaRPr lang="en-US" sz="1600" u="none" dirty="0"/>
        </a:p>
      </dgm:t>
    </dgm:pt>
    <dgm:pt modelId="{3953ECC9-1A7D-458A-938F-836D02E76F36}" type="parTrans" cxnId="{21FF2CDB-EE7E-459C-9048-7DEC5D6DF5DF}">
      <dgm:prSet/>
      <dgm:spPr/>
      <dgm:t>
        <a:bodyPr/>
        <a:lstStyle/>
        <a:p>
          <a:endParaRPr lang="en-US"/>
        </a:p>
      </dgm:t>
    </dgm:pt>
    <dgm:pt modelId="{1881FF54-72D3-4B90-B138-3F8FC944226D}" type="sibTrans" cxnId="{21FF2CDB-EE7E-459C-9048-7DEC5D6DF5DF}">
      <dgm:prSet/>
      <dgm:spPr/>
      <dgm:t>
        <a:bodyPr/>
        <a:lstStyle/>
        <a:p>
          <a:endParaRPr lang="en-US"/>
        </a:p>
      </dgm:t>
    </dgm:pt>
    <dgm:pt modelId="{A9FD237D-C923-45C1-9FFF-7E0EBD930DE3}">
      <dgm:prSet custT="1"/>
      <dgm:spPr/>
      <dgm:t>
        <a:bodyPr/>
        <a:lstStyle/>
        <a:p>
          <a:r>
            <a:rPr lang="en-US" sz="1600" u="none" dirty="0" smtClean="0">
              <a:solidFill>
                <a:srgbClr val="00B050"/>
              </a:solidFill>
            </a:rPr>
            <a:t>IBT Certificate issued that included Greene County, Farmville, and Winterville</a:t>
          </a:r>
          <a:endParaRPr lang="en-US" sz="1600" u="none" dirty="0"/>
        </a:p>
      </dgm:t>
    </dgm:pt>
    <dgm:pt modelId="{2C95E563-ABD6-47E4-88EE-8189B8AD8402}" type="parTrans" cxnId="{2717BAC2-EB85-4FEF-9E43-2E69A11AB617}">
      <dgm:prSet/>
      <dgm:spPr/>
      <dgm:t>
        <a:bodyPr/>
        <a:lstStyle/>
        <a:p>
          <a:endParaRPr lang="en-US"/>
        </a:p>
      </dgm:t>
    </dgm:pt>
    <dgm:pt modelId="{ED43CFD4-636E-4BFD-9413-0A4F6ACD2691}" type="sibTrans" cxnId="{2717BAC2-EB85-4FEF-9E43-2E69A11AB617}">
      <dgm:prSet/>
      <dgm:spPr/>
      <dgm:t>
        <a:bodyPr/>
        <a:lstStyle/>
        <a:p>
          <a:endParaRPr lang="en-US"/>
        </a:p>
      </dgm:t>
    </dgm:pt>
    <dgm:pt modelId="{2584F9CC-FF31-4CE3-A772-8ABFEB957FB0}">
      <dgm:prSet custT="1"/>
      <dgm:spPr/>
      <dgm:t>
        <a:bodyPr/>
        <a:lstStyle/>
        <a:p>
          <a:r>
            <a:rPr lang="en-US" sz="1600" u="none" dirty="0" smtClean="0">
              <a:solidFill>
                <a:srgbClr val="C00000"/>
              </a:solidFill>
            </a:rPr>
            <a:t>Signed Resolution for HB 609 Assistance</a:t>
          </a:r>
          <a:endParaRPr lang="en-US" sz="1600" u="none" dirty="0"/>
        </a:p>
      </dgm:t>
    </dgm:pt>
    <dgm:pt modelId="{F664196C-79AB-4078-BC92-8F10C19D69FE}" type="parTrans" cxnId="{5ACC652A-5190-459E-9A97-AADA04C58E33}">
      <dgm:prSet/>
      <dgm:spPr/>
      <dgm:t>
        <a:bodyPr/>
        <a:lstStyle/>
        <a:p>
          <a:endParaRPr lang="en-US"/>
        </a:p>
      </dgm:t>
    </dgm:pt>
    <dgm:pt modelId="{F6B4040C-D1D6-4C3A-8A9F-A692960720D6}" type="sibTrans" cxnId="{5ACC652A-5190-459E-9A97-AADA04C58E33}">
      <dgm:prSet/>
      <dgm:spPr/>
      <dgm:t>
        <a:bodyPr/>
        <a:lstStyle/>
        <a:p>
          <a:endParaRPr lang="en-US"/>
        </a:p>
      </dgm:t>
    </dgm:pt>
    <dgm:pt modelId="{F451F603-6B51-4B08-A87B-007177740177}">
      <dgm:prSet custT="1"/>
      <dgm:spPr/>
      <dgm:t>
        <a:bodyPr/>
        <a:lstStyle/>
        <a:p>
          <a:r>
            <a:rPr lang="en-US" sz="1600" u="none" dirty="0" smtClean="0">
              <a:solidFill>
                <a:srgbClr val="002060"/>
              </a:solidFill>
            </a:rPr>
            <a:t>Tar River Flow Study Report – Final TAG Report</a:t>
          </a:r>
          <a:endParaRPr lang="en-US" sz="1600" u="none" dirty="0"/>
        </a:p>
      </dgm:t>
    </dgm:pt>
    <dgm:pt modelId="{7EAB0D36-EDEE-4339-9E85-9F14D45C8453}" type="parTrans" cxnId="{583EFAC8-B6DB-4B70-8D01-EFA34E6F48E0}">
      <dgm:prSet/>
      <dgm:spPr/>
      <dgm:t>
        <a:bodyPr/>
        <a:lstStyle/>
        <a:p>
          <a:endParaRPr lang="en-US"/>
        </a:p>
      </dgm:t>
    </dgm:pt>
    <dgm:pt modelId="{2FE8E0D2-78C1-434C-B91C-D3BD12E3AA0A}" type="sibTrans" cxnId="{583EFAC8-B6DB-4B70-8D01-EFA34E6F48E0}">
      <dgm:prSet/>
      <dgm:spPr/>
      <dgm:t>
        <a:bodyPr/>
        <a:lstStyle/>
        <a:p>
          <a:endParaRPr lang="en-US"/>
        </a:p>
      </dgm:t>
    </dgm:pt>
    <dgm:pt modelId="{CFAFEDCC-AFD4-42F9-814B-638F5303CFCF}">
      <dgm:prSet custT="1"/>
      <dgm:spPr/>
      <dgm:t>
        <a:bodyPr/>
        <a:lstStyle/>
        <a:p>
          <a:r>
            <a:rPr lang="en-US" sz="1600" dirty="0" smtClean="0">
              <a:solidFill>
                <a:srgbClr val="C00000"/>
              </a:solidFill>
            </a:rPr>
            <a:t>DWR email describing the current status regarding the HB609 request, WTP expansion.</a:t>
          </a:r>
          <a:endParaRPr lang="en-US" sz="1600" dirty="0">
            <a:solidFill>
              <a:srgbClr val="C00000"/>
            </a:solidFill>
          </a:endParaRPr>
        </a:p>
      </dgm:t>
    </dgm:pt>
    <dgm:pt modelId="{5EB514EB-9423-4E10-BD80-A97816DD021C}" type="parTrans" cxnId="{3845F68A-E8CB-4A8D-9F48-C3C308160BEC}">
      <dgm:prSet/>
      <dgm:spPr/>
      <dgm:t>
        <a:bodyPr/>
        <a:lstStyle/>
        <a:p>
          <a:endParaRPr lang="en-US"/>
        </a:p>
      </dgm:t>
    </dgm:pt>
    <dgm:pt modelId="{9E50BDC4-F477-4968-8873-3D14243042EF}" type="sibTrans" cxnId="{3845F68A-E8CB-4A8D-9F48-C3C308160BEC}">
      <dgm:prSet/>
      <dgm:spPr/>
      <dgm:t>
        <a:bodyPr/>
        <a:lstStyle/>
        <a:p>
          <a:endParaRPr lang="en-US"/>
        </a:p>
      </dgm:t>
    </dgm:pt>
    <dgm:pt modelId="{74CB61B9-2E91-4046-B882-DACB588D14D2}" type="pres">
      <dgm:prSet presAssocID="{29C1F369-2CB3-49ED-882F-B6419D74E130}" presName="vert0" presStyleCnt="0">
        <dgm:presLayoutVars>
          <dgm:dir/>
          <dgm:animOne val="branch"/>
          <dgm:animLvl val="lvl"/>
        </dgm:presLayoutVars>
      </dgm:prSet>
      <dgm:spPr/>
      <dgm:t>
        <a:bodyPr/>
        <a:lstStyle/>
        <a:p>
          <a:endParaRPr lang="en-US"/>
        </a:p>
      </dgm:t>
    </dgm:pt>
    <dgm:pt modelId="{2CD99EC1-1C34-481A-9E68-59B92145E9D4}" type="pres">
      <dgm:prSet presAssocID="{1002F9A9-92B6-4BA3-AF1B-54081ED1B69E}" presName="thickLine" presStyleLbl="alignNode1" presStyleIdx="0" presStyleCnt="6"/>
      <dgm:spPr/>
    </dgm:pt>
    <dgm:pt modelId="{E5B7D707-3D1F-415F-8D73-716C3BAE3A56}" type="pres">
      <dgm:prSet presAssocID="{1002F9A9-92B6-4BA3-AF1B-54081ED1B69E}" presName="horz1" presStyleCnt="0"/>
      <dgm:spPr/>
    </dgm:pt>
    <dgm:pt modelId="{BED32C3B-CB55-47C2-AE7D-AF729D3C6754}" type="pres">
      <dgm:prSet presAssocID="{1002F9A9-92B6-4BA3-AF1B-54081ED1B69E}" presName="tx1" presStyleLbl="revTx" presStyleIdx="0" presStyleCnt="13"/>
      <dgm:spPr/>
      <dgm:t>
        <a:bodyPr/>
        <a:lstStyle/>
        <a:p>
          <a:endParaRPr lang="en-US"/>
        </a:p>
      </dgm:t>
    </dgm:pt>
    <dgm:pt modelId="{526B4E70-39BB-447B-B943-F1E855FC770A}" type="pres">
      <dgm:prSet presAssocID="{1002F9A9-92B6-4BA3-AF1B-54081ED1B69E}" presName="vert1" presStyleCnt="0"/>
      <dgm:spPr/>
    </dgm:pt>
    <dgm:pt modelId="{D7B7AB46-9BA5-49EC-A036-939586A0ECCB}" type="pres">
      <dgm:prSet presAssocID="{AED18E2D-9325-4F1F-BB22-E5644C9E8B77}" presName="vertSpace2a" presStyleCnt="0"/>
      <dgm:spPr/>
    </dgm:pt>
    <dgm:pt modelId="{08B95A5F-F1F6-4BBB-823E-FEB90006905E}" type="pres">
      <dgm:prSet presAssocID="{AED18E2D-9325-4F1F-BB22-E5644C9E8B77}" presName="horz2" presStyleCnt="0"/>
      <dgm:spPr/>
    </dgm:pt>
    <dgm:pt modelId="{0C849A85-3F03-4E9D-B7AA-F57528545966}" type="pres">
      <dgm:prSet presAssocID="{AED18E2D-9325-4F1F-BB22-E5644C9E8B77}" presName="horzSpace2" presStyleCnt="0"/>
      <dgm:spPr/>
    </dgm:pt>
    <dgm:pt modelId="{731DA3E4-C41C-4121-882B-280FC837D640}" type="pres">
      <dgm:prSet presAssocID="{AED18E2D-9325-4F1F-BB22-E5644C9E8B77}" presName="tx2" presStyleLbl="revTx" presStyleIdx="1" presStyleCnt="13"/>
      <dgm:spPr/>
      <dgm:t>
        <a:bodyPr/>
        <a:lstStyle/>
        <a:p>
          <a:endParaRPr lang="en-US"/>
        </a:p>
      </dgm:t>
    </dgm:pt>
    <dgm:pt modelId="{84A312EA-98C4-460A-AD92-BDAC095D8A22}" type="pres">
      <dgm:prSet presAssocID="{AED18E2D-9325-4F1F-BB22-E5644C9E8B77}" presName="vert2" presStyleCnt="0"/>
      <dgm:spPr/>
    </dgm:pt>
    <dgm:pt modelId="{3A957389-80CD-4B33-9760-785CDCCA2AEE}" type="pres">
      <dgm:prSet presAssocID="{AED18E2D-9325-4F1F-BB22-E5644C9E8B77}" presName="thinLine2b" presStyleLbl="callout" presStyleIdx="0" presStyleCnt="7"/>
      <dgm:spPr/>
    </dgm:pt>
    <dgm:pt modelId="{98242441-6FD5-43B2-849D-F7734902D0E8}" type="pres">
      <dgm:prSet presAssocID="{AED18E2D-9325-4F1F-BB22-E5644C9E8B77}" presName="vertSpace2b" presStyleCnt="0"/>
      <dgm:spPr/>
    </dgm:pt>
    <dgm:pt modelId="{2923C397-51D4-4810-ADFA-74C5D320DF8B}" type="pres">
      <dgm:prSet presAssocID="{77F332DE-9CAC-475E-9DDA-975B1700D335}" presName="horz2" presStyleCnt="0"/>
      <dgm:spPr/>
    </dgm:pt>
    <dgm:pt modelId="{D85EEDBB-B89B-4C36-A30F-8D0DFD0271AB}" type="pres">
      <dgm:prSet presAssocID="{77F332DE-9CAC-475E-9DDA-975B1700D335}" presName="horzSpace2" presStyleCnt="0"/>
      <dgm:spPr/>
    </dgm:pt>
    <dgm:pt modelId="{EA29A6D6-04D0-487D-BCEB-E73B3E4EC084}" type="pres">
      <dgm:prSet presAssocID="{77F332DE-9CAC-475E-9DDA-975B1700D335}" presName="tx2" presStyleLbl="revTx" presStyleIdx="2" presStyleCnt="13"/>
      <dgm:spPr/>
      <dgm:t>
        <a:bodyPr/>
        <a:lstStyle/>
        <a:p>
          <a:endParaRPr lang="en-US"/>
        </a:p>
      </dgm:t>
    </dgm:pt>
    <dgm:pt modelId="{1D6D4A6D-985F-46B2-BF2B-3C40F0706A18}" type="pres">
      <dgm:prSet presAssocID="{77F332DE-9CAC-475E-9DDA-975B1700D335}" presName="vert2" presStyleCnt="0"/>
      <dgm:spPr/>
    </dgm:pt>
    <dgm:pt modelId="{576A81FD-8EEF-4725-B0A1-BCB494A942CC}" type="pres">
      <dgm:prSet presAssocID="{77F332DE-9CAC-475E-9DDA-975B1700D335}" presName="thinLine2b" presStyleLbl="callout" presStyleIdx="1" presStyleCnt="7"/>
      <dgm:spPr/>
    </dgm:pt>
    <dgm:pt modelId="{3D6621CF-012A-4F14-93C4-FF0A164B9CC2}" type="pres">
      <dgm:prSet presAssocID="{77F332DE-9CAC-475E-9DDA-975B1700D335}" presName="vertSpace2b" presStyleCnt="0"/>
      <dgm:spPr/>
    </dgm:pt>
    <dgm:pt modelId="{02449965-274C-4E2A-83EE-9E9E62C48B51}" type="pres">
      <dgm:prSet presAssocID="{CE820A36-8032-43A4-AD3D-773F8E6079AE}" presName="thickLine" presStyleLbl="alignNode1" presStyleIdx="1" presStyleCnt="6"/>
      <dgm:spPr/>
    </dgm:pt>
    <dgm:pt modelId="{3C241B58-6CB8-482D-971C-6E6702A02307}" type="pres">
      <dgm:prSet presAssocID="{CE820A36-8032-43A4-AD3D-773F8E6079AE}" presName="horz1" presStyleCnt="0"/>
      <dgm:spPr/>
    </dgm:pt>
    <dgm:pt modelId="{48C9DDDC-F0E2-4727-973F-E889243B98CA}" type="pres">
      <dgm:prSet presAssocID="{CE820A36-8032-43A4-AD3D-773F8E6079AE}" presName="tx1" presStyleLbl="revTx" presStyleIdx="3" presStyleCnt="13"/>
      <dgm:spPr/>
      <dgm:t>
        <a:bodyPr/>
        <a:lstStyle/>
        <a:p>
          <a:endParaRPr lang="en-US"/>
        </a:p>
      </dgm:t>
    </dgm:pt>
    <dgm:pt modelId="{9A1AE53B-8190-47B5-9A8D-628D87EB5773}" type="pres">
      <dgm:prSet presAssocID="{CE820A36-8032-43A4-AD3D-773F8E6079AE}" presName="vert1" presStyleCnt="0"/>
      <dgm:spPr/>
    </dgm:pt>
    <dgm:pt modelId="{C96448F9-ACF4-439F-A4DD-8049D8FA883B}" type="pres">
      <dgm:prSet presAssocID="{8F10D5DD-F1C3-4D77-89F5-A7DAE628C691}" presName="vertSpace2a" presStyleCnt="0"/>
      <dgm:spPr/>
    </dgm:pt>
    <dgm:pt modelId="{5340F8D4-CEDE-42CD-BBD2-0F0099358A2D}" type="pres">
      <dgm:prSet presAssocID="{8F10D5DD-F1C3-4D77-89F5-A7DAE628C691}" presName="horz2" presStyleCnt="0"/>
      <dgm:spPr/>
    </dgm:pt>
    <dgm:pt modelId="{2ACFF081-324E-4473-9E37-3095329E1D27}" type="pres">
      <dgm:prSet presAssocID="{8F10D5DD-F1C3-4D77-89F5-A7DAE628C691}" presName="horzSpace2" presStyleCnt="0"/>
      <dgm:spPr/>
    </dgm:pt>
    <dgm:pt modelId="{1E8BEFEA-EBE8-4E00-9A75-E7375319202E}" type="pres">
      <dgm:prSet presAssocID="{8F10D5DD-F1C3-4D77-89F5-A7DAE628C691}" presName="tx2" presStyleLbl="revTx" presStyleIdx="4" presStyleCnt="13"/>
      <dgm:spPr/>
      <dgm:t>
        <a:bodyPr/>
        <a:lstStyle/>
        <a:p>
          <a:endParaRPr lang="en-US"/>
        </a:p>
      </dgm:t>
    </dgm:pt>
    <dgm:pt modelId="{80DF30B6-771A-4F19-AA40-EB8832ADCDBF}" type="pres">
      <dgm:prSet presAssocID="{8F10D5DD-F1C3-4D77-89F5-A7DAE628C691}" presName="vert2" presStyleCnt="0"/>
      <dgm:spPr/>
    </dgm:pt>
    <dgm:pt modelId="{2C8EF989-5B53-43B5-BF45-D3B6AE53EB7E}" type="pres">
      <dgm:prSet presAssocID="{8F10D5DD-F1C3-4D77-89F5-A7DAE628C691}" presName="thinLine2b" presStyleLbl="callout" presStyleIdx="2" presStyleCnt="7"/>
      <dgm:spPr/>
    </dgm:pt>
    <dgm:pt modelId="{703F8EE3-68A6-4492-B0A9-31653C0952B8}" type="pres">
      <dgm:prSet presAssocID="{8F10D5DD-F1C3-4D77-89F5-A7DAE628C691}" presName="vertSpace2b" presStyleCnt="0"/>
      <dgm:spPr/>
    </dgm:pt>
    <dgm:pt modelId="{86CCEFD9-3E3E-4E9D-876E-B097D3170565}" type="pres">
      <dgm:prSet presAssocID="{95A0E625-1D42-449C-888A-A2DF707780A1}" presName="thickLine" presStyleLbl="alignNode1" presStyleIdx="2" presStyleCnt="6"/>
      <dgm:spPr/>
    </dgm:pt>
    <dgm:pt modelId="{7A0C87BF-C43F-4AF9-BD1C-55B390659A3E}" type="pres">
      <dgm:prSet presAssocID="{95A0E625-1D42-449C-888A-A2DF707780A1}" presName="horz1" presStyleCnt="0"/>
      <dgm:spPr/>
    </dgm:pt>
    <dgm:pt modelId="{59F5B4EE-21CF-4267-A0E1-EAF8E3EDEF56}" type="pres">
      <dgm:prSet presAssocID="{95A0E625-1D42-449C-888A-A2DF707780A1}" presName="tx1" presStyleLbl="revTx" presStyleIdx="5" presStyleCnt="13"/>
      <dgm:spPr/>
      <dgm:t>
        <a:bodyPr/>
        <a:lstStyle/>
        <a:p>
          <a:endParaRPr lang="en-US"/>
        </a:p>
      </dgm:t>
    </dgm:pt>
    <dgm:pt modelId="{7404EE9F-4AE7-46E3-ACB2-FE1DBE7B84D0}" type="pres">
      <dgm:prSet presAssocID="{95A0E625-1D42-449C-888A-A2DF707780A1}" presName="vert1" presStyleCnt="0"/>
      <dgm:spPr/>
    </dgm:pt>
    <dgm:pt modelId="{09F84413-BAD2-4A48-8DFC-D48523A68B2D}" type="pres">
      <dgm:prSet presAssocID="{A9FD237D-C923-45C1-9FFF-7E0EBD930DE3}" presName="vertSpace2a" presStyleCnt="0"/>
      <dgm:spPr/>
    </dgm:pt>
    <dgm:pt modelId="{06D37549-544C-4625-A120-D6D3103D84B7}" type="pres">
      <dgm:prSet presAssocID="{A9FD237D-C923-45C1-9FFF-7E0EBD930DE3}" presName="horz2" presStyleCnt="0"/>
      <dgm:spPr/>
    </dgm:pt>
    <dgm:pt modelId="{9F40B0EB-8836-46EE-9A30-F47F20DC0E31}" type="pres">
      <dgm:prSet presAssocID="{A9FD237D-C923-45C1-9FFF-7E0EBD930DE3}" presName="horzSpace2" presStyleCnt="0"/>
      <dgm:spPr/>
    </dgm:pt>
    <dgm:pt modelId="{BCFCE86B-95E9-4F8A-B35F-B7C091FB2E49}" type="pres">
      <dgm:prSet presAssocID="{A9FD237D-C923-45C1-9FFF-7E0EBD930DE3}" presName="tx2" presStyleLbl="revTx" presStyleIdx="6" presStyleCnt="13"/>
      <dgm:spPr/>
      <dgm:t>
        <a:bodyPr/>
        <a:lstStyle/>
        <a:p>
          <a:endParaRPr lang="en-US"/>
        </a:p>
      </dgm:t>
    </dgm:pt>
    <dgm:pt modelId="{CBE070DD-F7AB-433E-96E1-E8EF920EE055}" type="pres">
      <dgm:prSet presAssocID="{A9FD237D-C923-45C1-9FFF-7E0EBD930DE3}" presName="vert2" presStyleCnt="0"/>
      <dgm:spPr/>
    </dgm:pt>
    <dgm:pt modelId="{2A19C45F-E888-48AC-A446-7C175BC02BB0}" type="pres">
      <dgm:prSet presAssocID="{A9FD237D-C923-45C1-9FFF-7E0EBD930DE3}" presName="thinLine2b" presStyleLbl="callout" presStyleIdx="3" presStyleCnt="7"/>
      <dgm:spPr/>
    </dgm:pt>
    <dgm:pt modelId="{9DD97F8A-740C-4A61-9C2E-99667F653DB9}" type="pres">
      <dgm:prSet presAssocID="{A9FD237D-C923-45C1-9FFF-7E0EBD930DE3}" presName="vertSpace2b" presStyleCnt="0"/>
      <dgm:spPr/>
    </dgm:pt>
    <dgm:pt modelId="{BBBF6C1A-3B6C-4683-8122-377308F7EA71}" type="pres">
      <dgm:prSet presAssocID="{4F576184-CB64-494D-8A57-E9EFC5C3D412}" presName="thickLine" presStyleLbl="alignNode1" presStyleIdx="3" presStyleCnt="6"/>
      <dgm:spPr/>
    </dgm:pt>
    <dgm:pt modelId="{CC8A8F20-A375-45F5-A93B-E780859C5C69}" type="pres">
      <dgm:prSet presAssocID="{4F576184-CB64-494D-8A57-E9EFC5C3D412}" presName="horz1" presStyleCnt="0"/>
      <dgm:spPr/>
    </dgm:pt>
    <dgm:pt modelId="{A2BD5E71-DE07-452C-A92E-8814D54506E0}" type="pres">
      <dgm:prSet presAssocID="{4F576184-CB64-494D-8A57-E9EFC5C3D412}" presName="tx1" presStyleLbl="revTx" presStyleIdx="7" presStyleCnt="13"/>
      <dgm:spPr/>
      <dgm:t>
        <a:bodyPr/>
        <a:lstStyle/>
        <a:p>
          <a:endParaRPr lang="en-US"/>
        </a:p>
      </dgm:t>
    </dgm:pt>
    <dgm:pt modelId="{6D148A70-5AFF-4E3F-A90A-BC10A40DB2C7}" type="pres">
      <dgm:prSet presAssocID="{4F576184-CB64-494D-8A57-E9EFC5C3D412}" presName="vert1" presStyleCnt="0"/>
      <dgm:spPr/>
    </dgm:pt>
    <dgm:pt modelId="{4EDD0DF9-4579-4990-ADE3-4ECFD071E249}" type="pres">
      <dgm:prSet presAssocID="{2584F9CC-FF31-4CE3-A772-8ABFEB957FB0}" presName="vertSpace2a" presStyleCnt="0"/>
      <dgm:spPr/>
    </dgm:pt>
    <dgm:pt modelId="{55CA7A21-E0AB-4B4B-AB2F-700F446DCC9A}" type="pres">
      <dgm:prSet presAssocID="{2584F9CC-FF31-4CE3-A772-8ABFEB957FB0}" presName="horz2" presStyleCnt="0"/>
      <dgm:spPr/>
    </dgm:pt>
    <dgm:pt modelId="{C92A00CB-0CC5-4F50-A5C7-42D79398A13D}" type="pres">
      <dgm:prSet presAssocID="{2584F9CC-FF31-4CE3-A772-8ABFEB957FB0}" presName="horzSpace2" presStyleCnt="0"/>
      <dgm:spPr/>
    </dgm:pt>
    <dgm:pt modelId="{FAAEB387-DF44-4E38-9DFA-58D62AE8FF14}" type="pres">
      <dgm:prSet presAssocID="{2584F9CC-FF31-4CE3-A772-8ABFEB957FB0}" presName="tx2" presStyleLbl="revTx" presStyleIdx="8" presStyleCnt="13"/>
      <dgm:spPr/>
      <dgm:t>
        <a:bodyPr/>
        <a:lstStyle/>
        <a:p>
          <a:endParaRPr lang="en-US"/>
        </a:p>
      </dgm:t>
    </dgm:pt>
    <dgm:pt modelId="{5B3B02F9-C83F-4AEC-95A5-B0D486BFB12F}" type="pres">
      <dgm:prSet presAssocID="{2584F9CC-FF31-4CE3-A772-8ABFEB957FB0}" presName="vert2" presStyleCnt="0"/>
      <dgm:spPr/>
    </dgm:pt>
    <dgm:pt modelId="{F690A478-3E08-44B4-9841-79E235F985EB}" type="pres">
      <dgm:prSet presAssocID="{2584F9CC-FF31-4CE3-A772-8ABFEB957FB0}" presName="thinLine2b" presStyleLbl="callout" presStyleIdx="4" presStyleCnt="7"/>
      <dgm:spPr/>
    </dgm:pt>
    <dgm:pt modelId="{89D817DE-5585-41CA-A390-5C09C63336B2}" type="pres">
      <dgm:prSet presAssocID="{2584F9CC-FF31-4CE3-A772-8ABFEB957FB0}" presName="vertSpace2b" presStyleCnt="0"/>
      <dgm:spPr/>
    </dgm:pt>
    <dgm:pt modelId="{AD515F49-CBCF-43F9-9205-EFB24E87EA6D}" type="pres">
      <dgm:prSet presAssocID="{F34914E7-15CA-43C1-9DD3-AC6935D14E46}" presName="thickLine" presStyleLbl="alignNode1" presStyleIdx="4" presStyleCnt="6"/>
      <dgm:spPr/>
    </dgm:pt>
    <dgm:pt modelId="{F57A0363-A3F6-4FF7-A295-3B19B7421325}" type="pres">
      <dgm:prSet presAssocID="{F34914E7-15CA-43C1-9DD3-AC6935D14E46}" presName="horz1" presStyleCnt="0"/>
      <dgm:spPr/>
    </dgm:pt>
    <dgm:pt modelId="{5DB6EC4A-BDBE-42B1-806C-E6ABF47FFDE7}" type="pres">
      <dgm:prSet presAssocID="{F34914E7-15CA-43C1-9DD3-AC6935D14E46}" presName="tx1" presStyleLbl="revTx" presStyleIdx="9" presStyleCnt="13"/>
      <dgm:spPr/>
      <dgm:t>
        <a:bodyPr/>
        <a:lstStyle/>
        <a:p>
          <a:endParaRPr lang="en-US"/>
        </a:p>
      </dgm:t>
    </dgm:pt>
    <dgm:pt modelId="{0BB37711-29F3-4659-AED9-41734B4C01AE}" type="pres">
      <dgm:prSet presAssocID="{F34914E7-15CA-43C1-9DD3-AC6935D14E46}" presName="vert1" presStyleCnt="0"/>
      <dgm:spPr/>
    </dgm:pt>
    <dgm:pt modelId="{FF9FDFA3-AE3B-461F-A901-C1B0692AA5F1}" type="pres">
      <dgm:prSet presAssocID="{F451F603-6B51-4B08-A87B-007177740177}" presName="vertSpace2a" presStyleCnt="0"/>
      <dgm:spPr/>
    </dgm:pt>
    <dgm:pt modelId="{D32D3043-4AA1-4229-A7F9-DB3D619DA84D}" type="pres">
      <dgm:prSet presAssocID="{F451F603-6B51-4B08-A87B-007177740177}" presName="horz2" presStyleCnt="0"/>
      <dgm:spPr/>
    </dgm:pt>
    <dgm:pt modelId="{5A69257F-CBD5-449E-ABC2-3D3FE725027D}" type="pres">
      <dgm:prSet presAssocID="{F451F603-6B51-4B08-A87B-007177740177}" presName="horzSpace2" presStyleCnt="0"/>
      <dgm:spPr/>
    </dgm:pt>
    <dgm:pt modelId="{E2B6F498-0BAA-4279-A3D0-B648303A4CE9}" type="pres">
      <dgm:prSet presAssocID="{F451F603-6B51-4B08-A87B-007177740177}" presName="tx2" presStyleLbl="revTx" presStyleIdx="10" presStyleCnt="13"/>
      <dgm:spPr/>
      <dgm:t>
        <a:bodyPr/>
        <a:lstStyle/>
        <a:p>
          <a:endParaRPr lang="en-US"/>
        </a:p>
      </dgm:t>
    </dgm:pt>
    <dgm:pt modelId="{AF41C3D9-18E6-411F-97D6-5FC34A9B5C62}" type="pres">
      <dgm:prSet presAssocID="{F451F603-6B51-4B08-A87B-007177740177}" presName="vert2" presStyleCnt="0"/>
      <dgm:spPr/>
    </dgm:pt>
    <dgm:pt modelId="{79F8D245-5528-47E9-9EB8-63ACE908CD4C}" type="pres">
      <dgm:prSet presAssocID="{F451F603-6B51-4B08-A87B-007177740177}" presName="thinLine2b" presStyleLbl="callout" presStyleIdx="5" presStyleCnt="7"/>
      <dgm:spPr/>
    </dgm:pt>
    <dgm:pt modelId="{C78CD647-CDC4-4095-88AA-6EFACB12C73A}" type="pres">
      <dgm:prSet presAssocID="{F451F603-6B51-4B08-A87B-007177740177}" presName="vertSpace2b" presStyleCnt="0"/>
      <dgm:spPr/>
    </dgm:pt>
    <dgm:pt modelId="{EA90EBDA-4078-491F-BEC8-2D7D84991389}" type="pres">
      <dgm:prSet presAssocID="{B9678F8E-D7C4-430A-80FE-7172A9FE3A24}" presName="thickLine" presStyleLbl="alignNode1" presStyleIdx="5" presStyleCnt="6"/>
      <dgm:spPr/>
    </dgm:pt>
    <dgm:pt modelId="{9B26020C-AECA-4F7D-A540-75C70197A0AD}" type="pres">
      <dgm:prSet presAssocID="{B9678F8E-D7C4-430A-80FE-7172A9FE3A24}" presName="horz1" presStyleCnt="0"/>
      <dgm:spPr/>
    </dgm:pt>
    <dgm:pt modelId="{EF530257-62FA-4643-A2A2-68B1C4C090EF}" type="pres">
      <dgm:prSet presAssocID="{B9678F8E-D7C4-430A-80FE-7172A9FE3A24}" presName="tx1" presStyleLbl="revTx" presStyleIdx="11" presStyleCnt="13"/>
      <dgm:spPr/>
      <dgm:t>
        <a:bodyPr/>
        <a:lstStyle/>
        <a:p>
          <a:endParaRPr lang="en-US"/>
        </a:p>
      </dgm:t>
    </dgm:pt>
    <dgm:pt modelId="{1695A727-5E54-4D19-93B6-0DD9290020FD}" type="pres">
      <dgm:prSet presAssocID="{B9678F8E-D7C4-430A-80FE-7172A9FE3A24}" presName="vert1" presStyleCnt="0"/>
      <dgm:spPr/>
    </dgm:pt>
    <dgm:pt modelId="{71922A18-425C-4515-B07E-0F08FA132EFB}" type="pres">
      <dgm:prSet presAssocID="{CFAFEDCC-AFD4-42F9-814B-638F5303CFCF}" presName="vertSpace2a" presStyleCnt="0"/>
      <dgm:spPr/>
    </dgm:pt>
    <dgm:pt modelId="{DF11C020-1A4D-46F0-8994-1A2A672B35B4}" type="pres">
      <dgm:prSet presAssocID="{CFAFEDCC-AFD4-42F9-814B-638F5303CFCF}" presName="horz2" presStyleCnt="0"/>
      <dgm:spPr/>
    </dgm:pt>
    <dgm:pt modelId="{82F772C3-2FAF-4ADC-AAD0-491EB72151C6}" type="pres">
      <dgm:prSet presAssocID="{CFAFEDCC-AFD4-42F9-814B-638F5303CFCF}" presName="horzSpace2" presStyleCnt="0"/>
      <dgm:spPr/>
    </dgm:pt>
    <dgm:pt modelId="{09F9A60E-18F2-4FD6-94B0-4601881E6796}" type="pres">
      <dgm:prSet presAssocID="{CFAFEDCC-AFD4-42F9-814B-638F5303CFCF}" presName="tx2" presStyleLbl="revTx" presStyleIdx="12" presStyleCnt="13"/>
      <dgm:spPr/>
      <dgm:t>
        <a:bodyPr/>
        <a:lstStyle/>
        <a:p>
          <a:endParaRPr lang="en-US"/>
        </a:p>
      </dgm:t>
    </dgm:pt>
    <dgm:pt modelId="{BC08C03C-2DCD-4816-AA96-1EBE6D818CE1}" type="pres">
      <dgm:prSet presAssocID="{CFAFEDCC-AFD4-42F9-814B-638F5303CFCF}" presName="vert2" presStyleCnt="0"/>
      <dgm:spPr/>
    </dgm:pt>
    <dgm:pt modelId="{9E68B5E6-1341-42CC-9EA5-AEBA619B0F1B}" type="pres">
      <dgm:prSet presAssocID="{CFAFEDCC-AFD4-42F9-814B-638F5303CFCF}" presName="thinLine2b" presStyleLbl="callout" presStyleIdx="6" presStyleCnt="7"/>
      <dgm:spPr/>
    </dgm:pt>
    <dgm:pt modelId="{026F70E0-882D-492A-8B28-F0D8FF016AF4}" type="pres">
      <dgm:prSet presAssocID="{CFAFEDCC-AFD4-42F9-814B-638F5303CFCF}" presName="vertSpace2b" presStyleCnt="0"/>
      <dgm:spPr/>
    </dgm:pt>
  </dgm:ptLst>
  <dgm:cxnLst>
    <dgm:cxn modelId="{9F9692D5-523C-4B7B-811E-9F4F180C9425}" type="presOf" srcId="{77F332DE-9CAC-475E-9DDA-975B1700D335}" destId="{EA29A6D6-04D0-487D-BCEB-E73B3E4EC084}" srcOrd="0" destOrd="0" presId="urn:microsoft.com/office/officeart/2008/layout/LinedList"/>
    <dgm:cxn modelId="{E4286525-6DE8-4824-BC27-75A7B281065A}" srcId="{1002F9A9-92B6-4BA3-AF1B-54081ED1B69E}" destId="{AED18E2D-9325-4F1F-BB22-E5644C9E8B77}" srcOrd="0" destOrd="0" parTransId="{3744922F-3489-47AA-B0F4-F90FD88A54F8}" sibTransId="{E5C1AFCC-259B-48E3-BC02-C33A348C1776}"/>
    <dgm:cxn modelId="{7F2F5153-C626-43A8-8FC1-852E3123904B}" type="presOf" srcId="{F34914E7-15CA-43C1-9DD3-AC6935D14E46}" destId="{5DB6EC4A-BDBE-42B1-806C-E6ABF47FFDE7}" srcOrd="0" destOrd="0" presId="urn:microsoft.com/office/officeart/2008/layout/LinedList"/>
    <dgm:cxn modelId="{F7F307EC-F206-4DB5-BE7C-9A363931328F}" type="presOf" srcId="{95A0E625-1D42-449C-888A-A2DF707780A1}" destId="{59F5B4EE-21CF-4267-A0E1-EAF8E3EDEF56}" srcOrd="0" destOrd="0" presId="urn:microsoft.com/office/officeart/2008/layout/LinedList"/>
    <dgm:cxn modelId="{2717BAC2-EB85-4FEF-9E43-2E69A11AB617}" srcId="{95A0E625-1D42-449C-888A-A2DF707780A1}" destId="{A9FD237D-C923-45C1-9FFF-7E0EBD930DE3}" srcOrd="0" destOrd="0" parTransId="{2C95E563-ABD6-47E4-88EE-8189B8AD8402}" sibTransId="{ED43CFD4-636E-4BFD-9413-0A4F6ACD2691}"/>
    <dgm:cxn modelId="{6EB36686-C26B-49D2-9268-CF774D8FAFD9}" type="presOf" srcId="{8F10D5DD-F1C3-4D77-89F5-A7DAE628C691}" destId="{1E8BEFEA-EBE8-4E00-9A75-E7375319202E}" srcOrd="0" destOrd="0" presId="urn:microsoft.com/office/officeart/2008/layout/LinedList"/>
    <dgm:cxn modelId="{CD1C1A63-AE34-4511-B695-D216C254D395}" type="presOf" srcId="{CFAFEDCC-AFD4-42F9-814B-638F5303CFCF}" destId="{09F9A60E-18F2-4FD6-94B0-4601881E6796}" srcOrd="0" destOrd="0" presId="urn:microsoft.com/office/officeart/2008/layout/LinedList"/>
    <dgm:cxn modelId="{2DA8F7F9-E915-4125-A3DC-0E5E015E48D9}" srcId="{29C1F369-2CB3-49ED-882F-B6419D74E130}" destId="{4F576184-CB64-494D-8A57-E9EFC5C3D412}" srcOrd="3" destOrd="0" parTransId="{70533747-9669-4A6F-AB0F-B0F012C7660F}" sibTransId="{C78CB8C8-8D9A-4027-93CC-BFEE944CF032}"/>
    <dgm:cxn modelId="{CD562BA8-D86A-415A-87A2-D45D39E7A10A}" type="presOf" srcId="{2584F9CC-FF31-4CE3-A772-8ABFEB957FB0}" destId="{FAAEB387-DF44-4E38-9DFA-58D62AE8FF14}" srcOrd="0" destOrd="0" presId="urn:microsoft.com/office/officeart/2008/layout/LinedList"/>
    <dgm:cxn modelId="{34BC66E8-2C95-4A40-9333-F3924E471FC2}" type="presOf" srcId="{1002F9A9-92B6-4BA3-AF1B-54081ED1B69E}" destId="{BED32C3B-CB55-47C2-AE7D-AF729D3C6754}" srcOrd="0" destOrd="0" presId="urn:microsoft.com/office/officeart/2008/layout/LinedList"/>
    <dgm:cxn modelId="{C777A813-30A3-4DC4-A865-91D64203716C}" srcId="{29C1F369-2CB3-49ED-882F-B6419D74E130}" destId="{B9678F8E-D7C4-430A-80FE-7172A9FE3A24}" srcOrd="5" destOrd="0" parTransId="{9108C1A6-72A7-44A3-93B5-9AB45B1C3DA6}" sibTransId="{2C2ACEAE-0B54-4F76-83EA-9F396EC3BD07}"/>
    <dgm:cxn modelId="{21FF2CDB-EE7E-459C-9048-7DEC5D6DF5DF}" srcId="{CE820A36-8032-43A4-AD3D-773F8E6079AE}" destId="{8F10D5DD-F1C3-4D77-89F5-A7DAE628C691}" srcOrd="0" destOrd="0" parTransId="{3953ECC9-1A7D-458A-938F-836D02E76F36}" sibTransId="{1881FF54-72D3-4B90-B138-3F8FC944226D}"/>
    <dgm:cxn modelId="{583EFAC8-B6DB-4B70-8D01-EFA34E6F48E0}" srcId="{F34914E7-15CA-43C1-9DD3-AC6935D14E46}" destId="{F451F603-6B51-4B08-A87B-007177740177}" srcOrd="0" destOrd="0" parTransId="{7EAB0D36-EDEE-4339-9E85-9F14D45C8453}" sibTransId="{2FE8E0D2-78C1-434C-B91C-D3BD12E3AA0A}"/>
    <dgm:cxn modelId="{5ACC652A-5190-459E-9A97-AADA04C58E33}" srcId="{4F576184-CB64-494D-8A57-E9EFC5C3D412}" destId="{2584F9CC-FF31-4CE3-A772-8ABFEB957FB0}" srcOrd="0" destOrd="0" parTransId="{F664196C-79AB-4078-BC92-8F10C19D69FE}" sibTransId="{F6B4040C-D1D6-4C3A-8A9F-A692960720D6}"/>
    <dgm:cxn modelId="{6E83822B-4B41-454D-B7FB-79ACF2B89E0B}" type="presOf" srcId="{4F576184-CB64-494D-8A57-E9EFC5C3D412}" destId="{A2BD5E71-DE07-452C-A92E-8814D54506E0}" srcOrd="0" destOrd="0" presId="urn:microsoft.com/office/officeart/2008/layout/LinedList"/>
    <dgm:cxn modelId="{22C35712-3D16-4415-A86C-9C834531F7DB}" srcId="{29C1F369-2CB3-49ED-882F-B6419D74E130}" destId="{CE820A36-8032-43A4-AD3D-773F8E6079AE}" srcOrd="1" destOrd="0" parTransId="{14BDF02F-B542-45E2-8876-3640A0A4F1B8}" sibTransId="{3B560429-C7A6-46A2-91E3-385DC591129B}"/>
    <dgm:cxn modelId="{49F91E85-E517-4219-A87E-B4E95311376B}" type="presOf" srcId="{B9678F8E-D7C4-430A-80FE-7172A9FE3A24}" destId="{EF530257-62FA-4643-A2A2-68B1C4C090EF}" srcOrd="0" destOrd="0" presId="urn:microsoft.com/office/officeart/2008/layout/LinedList"/>
    <dgm:cxn modelId="{21E2DAB6-9532-4F35-937D-2DD71EA1EE0A}" type="presOf" srcId="{A9FD237D-C923-45C1-9FFF-7E0EBD930DE3}" destId="{BCFCE86B-95E9-4F8A-B35F-B7C091FB2E49}" srcOrd="0" destOrd="0" presId="urn:microsoft.com/office/officeart/2008/layout/LinedList"/>
    <dgm:cxn modelId="{8A059183-750B-4390-B7C3-D5DFB69E6DC4}" srcId="{1002F9A9-92B6-4BA3-AF1B-54081ED1B69E}" destId="{77F332DE-9CAC-475E-9DDA-975B1700D335}" srcOrd="1" destOrd="0" parTransId="{59A003CD-2B8D-4BA4-9473-A80BED279D20}" sibTransId="{A0DBB70B-A836-4850-9CCB-543AEBD8AA97}"/>
    <dgm:cxn modelId="{5FEA90CA-3062-46E0-95D0-12BCE08CC2F9}" type="presOf" srcId="{AED18E2D-9325-4F1F-BB22-E5644C9E8B77}" destId="{731DA3E4-C41C-4121-882B-280FC837D640}" srcOrd="0" destOrd="0" presId="urn:microsoft.com/office/officeart/2008/layout/LinedList"/>
    <dgm:cxn modelId="{391CF7CF-3C39-4196-ADF2-BD660944895F}" srcId="{29C1F369-2CB3-49ED-882F-B6419D74E130}" destId="{95A0E625-1D42-449C-888A-A2DF707780A1}" srcOrd="2" destOrd="0" parTransId="{B9CC8A03-0246-4A6C-AE0F-D1391ED1D95E}" sibTransId="{98DDA012-1DE5-43CA-9EE6-19E20B605376}"/>
    <dgm:cxn modelId="{3845F68A-E8CB-4A8D-9F48-C3C308160BEC}" srcId="{B9678F8E-D7C4-430A-80FE-7172A9FE3A24}" destId="{CFAFEDCC-AFD4-42F9-814B-638F5303CFCF}" srcOrd="0" destOrd="0" parTransId="{5EB514EB-9423-4E10-BD80-A97816DD021C}" sibTransId="{9E50BDC4-F477-4968-8873-3D14243042EF}"/>
    <dgm:cxn modelId="{3684F5EC-7161-4D70-98BC-DBEDE595C01C}" type="presOf" srcId="{29C1F369-2CB3-49ED-882F-B6419D74E130}" destId="{74CB61B9-2E91-4046-B882-DACB588D14D2}" srcOrd="0" destOrd="0" presId="urn:microsoft.com/office/officeart/2008/layout/LinedList"/>
    <dgm:cxn modelId="{0115C482-6968-4F14-893D-8803024BC7F1}" srcId="{29C1F369-2CB3-49ED-882F-B6419D74E130}" destId="{F34914E7-15CA-43C1-9DD3-AC6935D14E46}" srcOrd="4" destOrd="0" parTransId="{63483015-B947-4AF2-A868-AC18A226D69F}" sibTransId="{F5EC4338-3FF6-4A2A-804D-DCB063894CDF}"/>
    <dgm:cxn modelId="{F9B62086-5E0A-4188-9DDB-27C2606595F8}" type="presOf" srcId="{CE820A36-8032-43A4-AD3D-773F8E6079AE}" destId="{48C9DDDC-F0E2-4727-973F-E889243B98CA}" srcOrd="0" destOrd="0" presId="urn:microsoft.com/office/officeart/2008/layout/LinedList"/>
    <dgm:cxn modelId="{67EAAC88-6596-4FB6-B5CB-97F8F8620014}" srcId="{29C1F369-2CB3-49ED-882F-B6419D74E130}" destId="{1002F9A9-92B6-4BA3-AF1B-54081ED1B69E}" srcOrd="0" destOrd="0" parTransId="{AC4B7227-C9ED-44B1-B401-A5E17824E874}" sibTransId="{8372B240-7CB5-4910-A331-FBCF9A085018}"/>
    <dgm:cxn modelId="{0AB01FB3-9ABB-4CE3-AC50-DEB60CF822A4}" type="presOf" srcId="{F451F603-6B51-4B08-A87B-007177740177}" destId="{E2B6F498-0BAA-4279-A3D0-B648303A4CE9}" srcOrd="0" destOrd="0" presId="urn:microsoft.com/office/officeart/2008/layout/LinedList"/>
    <dgm:cxn modelId="{DCA45D9A-61A4-4E61-B171-8BE269CB9ABB}" type="presParOf" srcId="{74CB61B9-2E91-4046-B882-DACB588D14D2}" destId="{2CD99EC1-1C34-481A-9E68-59B92145E9D4}" srcOrd="0" destOrd="0" presId="urn:microsoft.com/office/officeart/2008/layout/LinedList"/>
    <dgm:cxn modelId="{24A0A6A9-767F-46FB-BF00-B2E35D5B6F3E}" type="presParOf" srcId="{74CB61B9-2E91-4046-B882-DACB588D14D2}" destId="{E5B7D707-3D1F-415F-8D73-716C3BAE3A56}" srcOrd="1" destOrd="0" presId="urn:microsoft.com/office/officeart/2008/layout/LinedList"/>
    <dgm:cxn modelId="{DF7786AC-FC9F-4B22-9054-15043358CDD4}" type="presParOf" srcId="{E5B7D707-3D1F-415F-8D73-716C3BAE3A56}" destId="{BED32C3B-CB55-47C2-AE7D-AF729D3C6754}" srcOrd="0" destOrd="0" presId="urn:microsoft.com/office/officeart/2008/layout/LinedList"/>
    <dgm:cxn modelId="{C0540CDF-550E-43F6-BAAE-C207D10911D1}" type="presParOf" srcId="{E5B7D707-3D1F-415F-8D73-716C3BAE3A56}" destId="{526B4E70-39BB-447B-B943-F1E855FC770A}" srcOrd="1" destOrd="0" presId="urn:microsoft.com/office/officeart/2008/layout/LinedList"/>
    <dgm:cxn modelId="{269A07A1-34D2-4823-B260-1C8B6B1F4A3F}" type="presParOf" srcId="{526B4E70-39BB-447B-B943-F1E855FC770A}" destId="{D7B7AB46-9BA5-49EC-A036-939586A0ECCB}" srcOrd="0" destOrd="0" presId="urn:microsoft.com/office/officeart/2008/layout/LinedList"/>
    <dgm:cxn modelId="{943469B6-C73A-45A8-AC08-23A09F9EC95D}" type="presParOf" srcId="{526B4E70-39BB-447B-B943-F1E855FC770A}" destId="{08B95A5F-F1F6-4BBB-823E-FEB90006905E}" srcOrd="1" destOrd="0" presId="urn:microsoft.com/office/officeart/2008/layout/LinedList"/>
    <dgm:cxn modelId="{5299BC10-76C3-4149-8992-1E4324AE9A89}" type="presParOf" srcId="{08B95A5F-F1F6-4BBB-823E-FEB90006905E}" destId="{0C849A85-3F03-4E9D-B7AA-F57528545966}" srcOrd="0" destOrd="0" presId="urn:microsoft.com/office/officeart/2008/layout/LinedList"/>
    <dgm:cxn modelId="{4107F456-B410-4210-9EEA-97DD88741D4D}" type="presParOf" srcId="{08B95A5F-F1F6-4BBB-823E-FEB90006905E}" destId="{731DA3E4-C41C-4121-882B-280FC837D640}" srcOrd="1" destOrd="0" presId="urn:microsoft.com/office/officeart/2008/layout/LinedList"/>
    <dgm:cxn modelId="{3D21A56E-4B01-48D6-B1BF-CA75675434E0}" type="presParOf" srcId="{08B95A5F-F1F6-4BBB-823E-FEB90006905E}" destId="{84A312EA-98C4-460A-AD92-BDAC095D8A22}" srcOrd="2" destOrd="0" presId="urn:microsoft.com/office/officeart/2008/layout/LinedList"/>
    <dgm:cxn modelId="{E350AD6C-C861-43D4-A333-83B2318EC73A}" type="presParOf" srcId="{526B4E70-39BB-447B-B943-F1E855FC770A}" destId="{3A957389-80CD-4B33-9760-785CDCCA2AEE}" srcOrd="2" destOrd="0" presId="urn:microsoft.com/office/officeart/2008/layout/LinedList"/>
    <dgm:cxn modelId="{400151BF-7730-4EDB-BD19-710749523284}" type="presParOf" srcId="{526B4E70-39BB-447B-B943-F1E855FC770A}" destId="{98242441-6FD5-43B2-849D-F7734902D0E8}" srcOrd="3" destOrd="0" presId="urn:microsoft.com/office/officeart/2008/layout/LinedList"/>
    <dgm:cxn modelId="{4B4F73D6-B823-4ACF-A539-E7D2DBC72063}" type="presParOf" srcId="{526B4E70-39BB-447B-B943-F1E855FC770A}" destId="{2923C397-51D4-4810-ADFA-74C5D320DF8B}" srcOrd="4" destOrd="0" presId="urn:microsoft.com/office/officeart/2008/layout/LinedList"/>
    <dgm:cxn modelId="{EF0D9910-7624-4B09-AE2C-55DAF5BE464A}" type="presParOf" srcId="{2923C397-51D4-4810-ADFA-74C5D320DF8B}" destId="{D85EEDBB-B89B-4C36-A30F-8D0DFD0271AB}" srcOrd="0" destOrd="0" presId="urn:microsoft.com/office/officeart/2008/layout/LinedList"/>
    <dgm:cxn modelId="{33386F2D-32D7-41CA-B70C-E51772357A79}" type="presParOf" srcId="{2923C397-51D4-4810-ADFA-74C5D320DF8B}" destId="{EA29A6D6-04D0-487D-BCEB-E73B3E4EC084}" srcOrd="1" destOrd="0" presId="urn:microsoft.com/office/officeart/2008/layout/LinedList"/>
    <dgm:cxn modelId="{E301153D-4072-4E05-85B4-296F1D04FBCA}" type="presParOf" srcId="{2923C397-51D4-4810-ADFA-74C5D320DF8B}" destId="{1D6D4A6D-985F-46B2-BF2B-3C40F0706A18}" srcOrd="2" destOrd="0" presId="urn:microsoft.com/office/officeart/2008/layout/LinedList"/>
    <dgm:cxn modelId="{38A35AA1-5961-477B-83EC-A3DADC1A8072}" type="presParOf" srcId="{526B4E70-39BB-447B-B943-F1E855FC770A}" destId="{576A81FD-8EEF-4725-B0A1-BCB494A942CC}" srcOrd="5" destOrd="0" presId="urn:microsoft.com/office/officeart/2008/layout/LinedList"/>
    <dgm:cxn modelId="{DACB4889-B2A6-4E3E-AC79-ECF34C663CBA}" type="presParOf" srcId="{526B4E70-39BB-447B-B943-F1E855FC770A}" destId="{3D6621CF-012A-4F14-93C4-FF0A164B9CC2}" srcOrd="6" destOrd="0" presId="urn:microsoft.com/office/officeart/2008/layout/LinedList"/>
    <dgm:cxn modelId="{F53AD027-1C0A-4748-A861-5A703093249D}" type="presParOf" srcId="{74CB61B9-2E91-4046-B882-DACB588D14D2}" destId="{02449965-274C-4E2A-83EE-9E9E62C48B51}" srcOrd="2" destOrd="0" presId="urn:microsoft.com/office/officeart/2008/layout/LinedList"/>
    <dgm:cxn modelId="{AAF35032-49F8-44C6-B149-1EC9053B4358}" type="presParOf" srcId="{74CB61B9-2E91-4046-B882-DACB588D14D2}" destId="{3C241B58-6CB8-482D-971C-6E6702A02307}" srcOrd="3" destOrd="0" presId="urn:microsoft.com/office/officeart/2008/layout/LinedList"/>
    <dgm:cxn modelId="{9106358C-10A4-4873-B6D6-4BA684F5BED3}" type="presParOf" srcId="{3C241B58-6CB8-482D-971C-6E6702A02307}" destId="{48C9DDDC-F0E2-4727-973F-E889243B98CA}" srcOrd="0" destOrd="0" presId="urn:microsoft.com/office/officeart/2008/layout/LinedList"/>
    <dgm:cxn modelId="{52FE14AE-2D34-4D3B-984B-5544AF30D1CC}" type="presParOf" srcId="{3C241B58-6CB8-482D-971C-6E6702A02307}" destId="{9A1AE53B-8190-47B5-9A8D-628D87EB5773}" srcOrd="1" destOrd="0" presId="urn:microsoft.com/office/officeart/2008/layout/LinedList"/>
    <dgm:cxn modelId="{59D90A3F-9819-4360-B950-4E8D3B4DC9E4}" type="presParOf" srcId="{9A1AE53B-8190-47B5-9A8D-628D87EB5773}" destId="{C96448F9-ACF4-439F-A4DD-8049D8FA883B}" srcOrd="0" destOrd="0" presId="urn:microsoft.com/office/officeart/2008/layout/LinedList"/>
    <dgm:cxn modelId="{6E4F6756-E81D-4751-A701-9C81E88BDDEA}" type="presParOf" srcId="{9A1AE53B-8190-47B5-9A8D-628D87EB5773}" destId="{5340F8D4-CEDE-42CD-BBD2-0F0099358A2D}" srcOrd="1" destOrd="0" presId="urn:microsoft.com/office/officeart/2008/layout/LinedList"/>
    <dgm:cxn modelId="{CB490E46-85D9-47D4-858C-624A022A776B}" type="presParOf" srcId="{5340F8D4-CEDE-42CD-BBD2-0F0099358A2D}" destId="{2ACFF081-324E-4473-9E37-3095329E1D27}" srcOrd="0" destOrd="0" presId="urn:microsoft.com/office/officeart/2008/layout/LinedList"/>
    <dgm:cxn modelId="{8D80AF11-E446-4339-B10F-06939AF1F915}" type="presParOf" srcId="{5340F8D4-CEDE-42CD-BBD2-0F0099358A2D}" destId="{1E8BEFEA-EBE8-4E00-9A75-E7375319202E}" srcOrd="1" destOrd="0" presId="urn:microsoft.com/office/officeart/2008/layout/LinedList"/>
    <dgm:cxn modelId="{CA4BBD49-4A5D-4288-BFC8-EF1E1FF3F0D5}" type="presParOf" srcId="{5340F8D4-CEDE-42CD-BBD2-0F0099358A2D}" destId="{80DF30B6-771A-4F19-AA40-EB8832ADCDBF}" srcOrd="2" destOrd="0" presId="urn:microsoft.com/office/officeart/2008/layout/LinedList"/>
    <dgm:cxn modelId="{38E9A991-9CDA-4332-A36A-4F732D29E51D}" type="presParOf" srcId="{9A1AE53B-8190-47B5-9A8D-628D87EB5773}" destId="{2C8EF989-5B53-43B5-BF45-D3B6AE53EB7E}" srcOrd="2" destOrd="0" presId="urn:microsoft.com/office/officeart/2008/layout/LinedList"/>
    <dgm:cxn modelId="{FC20C14B-CB80-45AC-A93A-4CD35F88D5EE}" type="presParOf" srcId="{9A1AE53B-8190-47B5-9A8D-628D87EB5773}" destId="{703F8EE3-68A6-4492-B0A9-31653C0952B8}" srcOrd="3" destOrd="0" presId="urn:microsoft.com/office/officeart/2008/layout/LinedList"/>
    <dgm:cxn modelId="{A8EB90F5-08DF-49B3-94A3-3563ABBE71E9}" type="presParOf" srcId="{74CB61B9-2E91-4046-B882-DACB588D14D2}" destId="{86CCEFD9-3E3E-4E9D-876E-B097D3170565}" srcOrd="4" destOrd="0" presId="urn:microsoft.com/office/officeart/2008/layout/LinedList"/>
    <dgm:cxn modelId="{987D178F-2455-4E2D-AC5D-EF69363EAA89}" type="presParOf" srcId="{74CB61B9-2E91-4046-B882-DACB588D14D2}" destId="{7A0C87BF-C43F-4AF9-BD1C-55B390659A3E}" srcOrd="5" destOrd="0" presId="urn:microsoft.com/office/officeart/2008/layout/LinedList"/>
    <dgm:cxn modelId="{022D7A43-A4F5-434B-9938-301E8B78C9B8}" type="presParOf" srcId="{7A0C87BF-C43F-4AF9-BD1C-55B390659A3E}" destId="{59F5B4EE-21CF-4267-A0E1-EAF8E3EDEF56}" srcOrd="0" destOrd="0" presId="urn:microsoft.com/office/officeart/2008/layout/LinedList"/>
    <dgm:cxn modelId="{C01EF6BC-B55F-49D3-AB0A-0C0BE29BF487}" type="presParOf" srcId="{7A0C87BF-C43F-4AF9-BD1C-55B390659A3E}" destId="{7404EE9F-4AE7-46E3-ACB2-FE1DBE7B84D0}" srcOrd="1" destOrd="0" presId="urn:microsoft.com/office/officeart/2008/layout/LinedList"/>
    <dgm:cxn modelId="{1416CF4D-AF4E-425E-8395-56192EB7AFC5}" type="presParOf" srcId="{7404EE9F-4AE7-46E3-ACB2-FE1DBE7B84D0}" destId="{09F84413-BAD2-4A48-8DFC-D48523A68B2D}" srcOrd="0" destOrd="0" presId="urn:microsoft.com/office/officeart/2008/layout/LinedList"/>
    <dgm:cxn modelId="{320F50C7-1F05-496A-B2AD-D26160E107E5}" type="presParOf" srcId="{7404EE9F-4AE7-46E3-ACB2-FE1DBE7B84D0}" destId="{06D37549-544C-4625-A120-D6D3103D84B7}" srcOrd="1" destOrd="0" presId="urn:microsoft.com/office/officeart/2008/layout/LinedList"/>
    <dgm:cxn modelId="{6290D80D-EBDE-4EC0-A255-1F652445E874}" type="presParOf" srcId="{06D37549-544C-4625-A120-D6D3103D84B7}" destId="{9F40B0EB-8836-46EE-9A30-F47F20DC0E31}" srcOrd="0" destOrd="0" presId="urn:microsoft.com/office/officeart/2008/layout/LinedList"/>
    <dgm:cxn modelId="{0EA72269-DCF0-4638-A38F-351F90953BB5}" type="presParOf" srcId="{06D37549-544C-4625-A120-D6D3103D84B7}" destId="{BCFCE86B-95E9-4F8A-B35F-B7C091FB2E49}" srcOrd="1" destOrd="0" presId="urn:microsoft.com/office/officeart/2008/layout/LinedList"/>
    <dgm:cxn modelId="{01289996-8245-42FE-8277-DD272B4C235C}" type="presParOf" srcId="{06D37549-544C-4625-A120-D6D3103D84B7}" destId="{CBE070DD-F7AB-433E-96E1-E8EF920EE055}" srcOrd="2" destOrd="0" presId="urn:microsoft.com/office/officeart/2008/layout/LinedList"/>
    <dgm:cxn modelId="{6DCF9FCC-5B18-4A5A-8569-F1DBA5E99404}" type="presParOf" srcId="{7404EE9F-4AE7-46E3-ACB2-FE1DBE7B84D0}" destId="{2A19C45F-E888-48AC-A446-7C175BC02BB0}" srcOrd="2" destOrd="0" presId="urn:microsoft.com/office/officeart/2008/layout/LinedList"/>
    <dgm:cxn modelId="{CE4CE6AB-22A0-4398-A3D4-720F7EB2C79C}" type="presParOf" srcId="{7404EE9F-4AE7-46E3-ACB2-FE1DBE7B84D0}" destId="{9DD97F8A-740C-4A61-9C2E-99667F653DB9}" srcOrd="3" destOrd="0" presId="urn:microsoft.com/office/officeart/2008/layout/LinedList"/>
    <dgm:cxn modelId="{37F7259A-DD72-4663-94F3-923D76E48B31}" type="presParOf" srcId="{74CB61B9-2E91-4046-B882-DACB588D14D2}" destId="{BBBF6C1A-3B6C-4683-8122-377308F7EA71}" srcOrd="6" destOrd="0" presId="urn:microsoft.com/office/officeart/2008/layout/LinedList"/>
    <dgm:cxn modelId="{4181D9F7-9077-4B20-958C-CA7349E5D120}" type="presParOf" srcId="{74CB61B9-2E91-4046-B882-DACB588D14D2}" destId="{CC8A8F20-A375-45F5-A93B-E780859C5C69}" srcOrd="7" destOrd="0" presId="urn:microsoft.com/office/officeart/2008/layout/LinedList"/>
    <dgm:cxn modelId="{F5249F0E-471B-4DA8-A19E-9CD0D895CEE1}" type="presParOf" srcId="{CC8A8F20-A375-45F5-A93B-E780859C5C69}" destId="{A2BD5E71-DE07-452C-A92E-8814D54506E0}" srcOrd="0" destOrd="0" presId="urn:microsoft.com/office/officeart/2008/layout/LinedList"/>
    <dgm:cxn modelId="{FFF18260-220D-4848-AF91-25217F777463}" type="presParOf" srcId="{CC8A8F20-A375-45F5-A93B-E780859C5C69}" destId="{6D148A70-5AFF-4E3F-A90A-BC10A40DB2C7}" srcOrd="1" destOrd="0" presId="urn:microsoft.com/office/officeart/2008/layout/LinedList"/>
    <dgm:cxn modelId="{535099DD-3905-44D5-8818-8E634E2C8EEA}" type="presParOf" srcId="{6D148A70-5AFF-4E3F-A90A-BC10A40DB2C7}" destId="{4EDD0DF9-4579-4990-ADE3-4ECFD071E249}" srcOrd="0" destOrd="0" presId="urn:microsoft.com/office/officeart/2008/layout/LinedList"/>
    <dgm:cxn modelId="{DBA676C4-FEA4-490D-A761-2B9375C348BB}" type="presParOf" srcId="{6D148A70-5AFF-4E3F-A90A-BC10A40DB2C7}" destId="{55CA7A21-E0AB-4B4B-AB2F-700F446DCC9A}" srcOrd="1" destOrd="0" presId="urn:microsoft.com/office/officeart/2008/layout/LinedList"/>
    <dgm:cxn modelId="{153D9FC6-3A3E-43C9-8A7C-79EC71D1C860}" type="presParOf" srcId="{55CA7A21-E0AB-4B4B-AB2F-700F446DCC9A}" destId="{C92A00CB-0CC5-4F50-A5C7-42D79398A13D}" srcOrd="0" destOrd="0" presId="urn:microsoft.com/office/officeart/2008/layout/LinedList"/>
    <dgm:cxn modelId="{18BABCC2-A4AB-4DF9-96D5-84DE1321BA0A}" type="presParOf" srcId="{55CA7A21-E0AB-4B4B-AB2F-700F446DCC9A}" destId="{FAAEB387-DF44-4E38-9DFA-58D62AE8FF14}" srcOrd="1" destOrd="0" presId="urn:microsoft.com/office/officeart/2008/layout/LinedList"/>
    <dgm:cxn modelId="{6D266DD9-72A1-46A6-86E0-010D43BDD467}" type="presParOf" srcId="{55CA7A21-E0AB-4B4B-AB2F-700F446DCC9A}" destId="{5B3B02F9-C83F-4AEC-95A5-B0D486BFB12F}" srcOrd="2" destOrd="0" presId="urn:microsoft.com/office/officeart/2008/layout/LinedList"/>
    <dgm:cxn modelId="{DCC49FEA-B76F-43D2-BC78-2AFC348F27C3}" type="presParOf" srcId="{6D148A70-5AFF-4E3F-A90A-BC10A40DB2C7}" destId="{F690A478-3E08-44B4-9841-79E235F985EB}" srcOrd="2" destOrd="0" presId="urn:microsoft.com/office/officeart/2008/layout/LinedList"/>
    <dgm:cxn modelId="{517DA825-CB5A-4EFD-87DA-70A289555865}" type="presParOf" srcId="{6D148A70-5AFF-4E3F-A90A-BC10A40DB2C7}" destId="{89D817DE-5585-41CA-A390-5C09C63336B2}" srcOrd="3" destOrd="0" presId="urn:microsoft.com/office/officeart/2008/layout/LinedList"/>
    <dgm:cxn modelId="{5B9A4740-ECA5-4622-BEF6-9DDB16F0EBA8}" type="presParOf" srcId="{74CB61B9-2E91-4046-B882-DACB588D14D2}" destId="{AD515F49-CBCF-43F9-9205-EFB24E87EA6D}" srcOrd="8" destOrd="0" presId="urn:microsoft.com/office/officeart/2008/layout/LinedList"/>
    <dgm:cxn modelId="{F99C7C10-64C7-4406-BF5B-FACEB0225FE8}" type="presParOf" srcId="{74CB61B9-2E91-4046-B882-DACB588D14D2}" destId="{F57A0363-A3F6-4FF7-A295-3B19B7421325}" srcOrd="9" destOrd="0" presId="urn:microsoft.com/office/officeart/2008/layout/LinedList"/>
    <dgm:cxn modelId="{200743C7-D3B1-4B18-A634-F1B5AAA16C69}" type="presParOf" srcId="{F57A0363-A3F6-4FF7-A295-3B19B7421325}" destId="{5DB6EC4A-BDBE-42B1-806C-E6ABF47FFDE7}" srcOrd="0" destOrd="0" presId="urn:microsoft.com/office/officeart/2008/layout/LinedList"/>
    <dgm:cxn modelId="{5FCE831C-895C-4261-B815-2E94F6E089FA}" type="presParOf" srcId="{F57A0363-A3F6-4FF7-A295-3B19B7421325}" destId="{0BB37711-29F3-4659-AED9-41734B4C01AE}" srcOrd="1" destOrd="0" presId="urn:microsoft.com/office/officeart/2008/layout/LinedList"/>
    <dgm:cxn modelId="{E5382832-3155-4BF8-8C90-1A3798D41AA9}" type="presParOf" srcId="{0BB37711-29F3-4659-AED9-41734B4C01AE}" destId="{FF9FDFA3-AE3B-461F-A901-C1B0692AA5F1}" srcOrd="0" destOrd="0" presId="urn:microsoft.com/office/officeart/2008/layout/LinedList"/>
    <dgm:cxn modelId="{5175CECE-81FD-4009-BC86-9C99E72C821E}" type="presParOf" srcId="{0BB37711-29F3-4659-AED9-41734B4C01AE}" destId="{D32D3043-4AA1-4229-A7F9-DB3D619DA84D}" srcOrd="1" destOrd="0" presId="urn:microsoft.com/office/officeart/2008/layout/LinedList"/>
    <dgm:cxn modelId="{656CFE8E-9803-4685-BE18-01D0C1EAD1EA}" type="presParOf" srcId="{D32D3043-4AA1-4229-A7F9-DB3D619DA84D}" destId="{5A69257F-CBD5-449E-ABC2-3D3FE725027D}" srcOrd="0" destOrd="0" presId="urn:microsoft.com/office/officeart/2008/layout/LinedList"/>
    <dgm:cxn modelId="{4DE50DF3-9918-4730-B80C-71222B34F017}" type="presParOf" srcId="{D32D3043-4AA1-4229-A7F9-DB3D619DA84D}" destId="{E2B6F498-0BAA-4279-A3D0-B648303A4CE9}" srcOrd="1" destOrd="0" presId="urn:microsoft.com/office/officeart/2008/layout/LinedList"/>
    <dgm:cxn modelId="{205B0C79-BCAB-4DF3-99BB-4FF3137905BB}" type="presParOf" srcId="{D32D3043-4AA1-4229-A7F9-DB3D619DA84D}" destId="{AF41C3D9-18E6-411F-97D6-5FC34A9B5C62}" srcOrd="2" destOrd="0" presId="urn:microsoft.com/office/officeart/2008/layout/LinedList"/>
    <dgm:cxn modelId="{0F10F7EE-9635-499C-AB8A-709624404853}" type="presParOf" srcId="{0BB37711-29F3-4659-AED9-41734B4C01AE}" destId="{79F8D245-5528-47E9-9EB8-63ACE908CD4C}" srcOrd="2" destOrd="0" presId="urn:microsoft.com/office/officeart/2008/layout/LinedList"/>
    <dgm:cxn modelId="{3F8E78C6-9B5E-409C-A088-17BE01DC6997}" type="presParOf" srcId="{0BB37711-29F3-4659-AED9-41734B4C01AE}" destId="{C78CD647-CDC4-4095-88AA-6EFACB12C73A}" srcOrd="3" destOrd="0" presId="urn:microsoft.com/office/officeart/2008/layout/LinedList"/>
    <dgm:cxn modelId="{331C709A-B93D-4BEE-A438-BA98F9A5A6B5}" type="presParOf" srcId="{74CB61B9-2E91-4046-B882-DACB588D14D2}" destId="{EA90EBDA-4078-491F-BEC8-2D7D84991389}" srcOrd="10" destOrd="0" presId="urn:microsoft.com/office/officeart/2008/layout/LinedList"/>
    <dgm:cxn modelId="{DDD7C91C-8F01-4267-801B-D10FCA6351A9}" type="presParOf" srcId="{74CB61B9-2E91-4046-B882-DACB588D14D2}" destId="{9B26020C-AECA-4F7D-A540-75C70197A0AD}" srcOrd="11" destOrd="0" presId="urn:microsoft.com/office/officeart/2008/layout/LinedList"/>
    <dgm:cxn modelId="{65305894-2A83-42CF-9FCF-460D9BC11D00}" type="presParOf" srcId="{9B26020C-AECA-4F7D-A540-75C70197A0AD}" destId="{EF530257-62FA-4643-A2A2-68B1C4C090EF}" srcOrd="0" destOrd="0" presId="urn:microsoft.com/office/officeart/2008/layout/LinedList"/>
    <dgm:cxn modelId="{830AE49A-8BA6-4144-BA0F-275C94153A2A}" type="presParOf" srcId="{9B26020C-AECA-4F7D-A540-75C70197A0AD}" destId="{1695A727-5E54-4D19-93B6-0DD9290020FD}" srcOrd="1" destOrd="0" presId="urn:microsoft.com/office/officeart/2008/layout/LinedList"/>
    <dgm:cxn modelId="{9F83B628-6A5E-4EDD-ADCF-265E43890E5B}" type="presParOf" srcId="{1695A727-5E54-4D19-93B6-0DD9290020FD}" destId="{71922A18-425C-4515-B07E-0F08FA132EFB}" srcOrd="0" destOrd="0" presId="urn:microsoft.com/office/officeart/2008/layout/LinedList"/>
    <dgm:cxn modelId="{CD01D4CC-9CC5-41ED-B9DE-F71604DE15F6}" type="presParOf" srcId="{1695A727-5E54-4D19-93B6-0DD9290020FD}" destId="{DF11C020-1A4D-46F0-8994-1A2A672B35B4}" srcOrd="1" destOrd="0" presId="urn:microsoft.com/office/officeart/2008/layout/LinedList"/>
    <dgm:cxn modelId="{E97BBEC0-246F-480B-B6A1-4877C18D9F3F}" type="presParOf" srcId="{DF11C020-1A4D-46F0-8994-1A2A672B35B4}" destId="{82F772C3-2FAF-4ADC-AAD0-491EB72151C6}" srcOrd="0" destOrd="0" presId="urn:microsoft.com/office/officeart/2008/layout/LinedList"/>
    <dgm:cxn modelId="{57C8972C-56BA-4E87-A56D-715974C15FD5}" type="presParOf" srcId="{DF11C020-1A4D-46F0-8994-1A2A672B35B4}" destId="{09F9A60E-18F2-4FD6-94B0-4601881E6796}" srcOrd="1" destOrd="0" presId="urn:microsoft.com/office/officeart/2008/layout/LinedList"/>
    <dgm:cxn modelId="{D390A599-6104-4B69-8FB8-03E95245B6CB}" type="presParOf" srcId="{DF11C020-1A4D-46F0-8994-1A2A672B35B4}" destId="{BC08C03C-2DCD-4816-AA96-1EBE6D818CE1}" srcOrd="2" destOrd="0" presId="urn:microsoft.com/office/officeart/2008/layout/LinedList"/>
    <dgm:cxn modelId="{7FA7B096-FFD2-4DE1-8A2D-850B93D1B34D}" type="presParOf" srcId="{1695A727-5E54-4D19-93B6-0DD9290020FD}" destId="{9E68B5E6-1341-42CC-9EA5-AEBA619B0F1B}" srcOrd="2" destOrd="0" presId="urn:microsoft.com/office/officeart/2008/layout/LinedList"/>
    <dgm:cxn modelId="{527446A2-93E2-4A80-A89B-C647148D27C7}" type="presParOf" srcId="{1695A727-5E54-4D19-93B6-0DD9290020FD}" destId="{026F70E0-882D-492A-8B28-F0D8FF016AF4}"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99EC1-1C34-481A-9E68-59B92145E9D4}">
      <dsp:nvSpPr>
        <dsp:cNvPr id="0" name=""/>
        <dsp:cNvSpPr/>
      </dsp:nvSpPr>
      <dsp:spPr>
        <a:xfrm>
          <a:off x="0" y="2572"/>
          <a:ext cx="8696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D32C3B-CB55-47C2-AE7D-AF729D3C6754}">
      <dsp:nvSpPr>
        <dsp:cNvPr id="0" name=""/>
        <dsp:cNvSpPr/>
      </dsp:nvSpPr>
      <dsp:spPr>
        <a:xfrm>
          <a:off x="0" y="2572"/>
          <a:ext cx="1739347" cy="87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Oct. 1997:</a:t>
          </a:r>
          <a:endParaRPr lang="en-US" sz="2500" kern="1200" dirty="0"/>
        </a:p>
      </dsp:txBody>
      <dsp:txXfrm>
        <a:off x="0" y="2572"/>
        <a:ext cx="1739347" cy="877099"/>
      </dsp:txXfrm>
    </dsp:sp>
    <dsp:sp modelId="{731DA3E4-C41C-4121-882B-280FC837D640}">
      <dsp:nvSpPr>
        <dsp:cNvPr id="0" name=""/>
        <dsp:cNvSpPr/>
      </dsp:nvSpPr>
      <dsp:spPr>
        <a:xfrm>
          <a:off x="1869798" y="22957"/>
          <a:ext cx="6826940" cy="40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Letter from DWR stating that additional flow studies will be required when requesting any expansions above 22.5 MGD. </a:t>
          </a:r>
          <a:endParaRPr lang="en-US" sz="1400" kern="1200" dirty="0"/>
        </a:p>
      </dsp:txBody>
      <dsp:txXfrm>
        <a:off x="1869798" y="22957"/>
        <a:ext cx="6826940" cy="407714"/>
      </dsp:txXfrm>
    </dsp:sp>
    <dsp:sp modelId="{3A957389-80CD-4B33-9760-785CDCCA2AEE}">
      <dsp:nvSpPr>
        <dsp:cNvPr id="0" name=""/>
        <dsp:cNvSpPr/>
      </dsp:nvSpPr>
      <dsp:spPr>
        <a:xfrm>
          <a:off x="1739347" y="430671"/>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29A6D6-04D0-487D-BCEB-E73B3E4EC084}">
      <dsp:nvSpPr>
        <dsp:cNvPr id="0" name=""/>
        <dsp:cNvSpPr/>
      </dsp:nvSpPr>
      <dsp:spPr>
        <a:xfrm>
          <a:off x="1869798" y="451057"/>
          <a:ext cx="6826940" cy="40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None were required for the 15 to 22.5 expansion in 2002, due to tidal influence, even though the 20% 7Q10 threshold was exceeded.</a:t>
          </a:r>
          <a:endParaRPr lang="en-US" sz="1400" kern="1200" dirty="0"/>
        </a:p>
      </dsp:txBody>
      <dsp:txXfrm>
        <a:off x="1869798" y="451057"/>
        <a:ext cx="6826940" cy="407714"/>
      </dsp:txXfrm>
    </dsp:sp>
    <dsp:sp modelId="{576A81FD-8EEF-4725-B0A1-BCB494A942CC}">
      <dsp:nvSpPr>
        <dsp:cNvPr id="0" name=""/>
        <dsp:cNvSpPr/>
      </dsp:nvSpPr>
      <dsp:spPr>
        <a:xfrm>
          <a:off x="1739347" y="858771"/>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449965-274C-4E2A-83EE-9E9E62C48B51}">
      <dsp:nvSpPr>
        <dsp:cNvPr id="0" name=""/>
        <dsp:cNvSpPr/>
      </dsp:nvSpPr>
      <dsp:spPr>
        <a:xfrm>
          <a:off x="0" y="879671"/>
          <a:ext cx="8696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9DDDC-F0E2-4727-973F-E889243B98CA}">
      <dsp:nvSpPr>
        <dsp:cNvPr id="0" name=""/>
        <dsp:cNvSpPr/>
      </dsp:nvSpPr>
      <dsp:spPr>
        <a:xfrm>
          <a:off x="0" y="879671"/>
          <a:ext cx="1739347" cy="87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April 2009:</a:t>
          </a:r>
          <a:endParaRPr lang="en-US" sz="2500" kern="1200" dirty="0"/>
        </a:p>
      </dsp:txBody>
      <dsp:txXfrm>
        <a:off x="0" y="879671"/>
        <a:ext cx="1739347" cy="877099"/>
      </dsp:txXfrm>
    </dsp:sp>
    <dsp:sp modelId="{1E8BEFEA-EBE8-4E00-9A75-E7375319202E}">
      <dsp:nvSpPr>
        <dsp:cNvPr id="0" name=""/>
        <dsp:cNvSpPr/>
      </dsp:nvSpPr>
      <dsp:spPr>
        <a:xfrm>
          <a:off x="1869798" y="919500"/>
          <a:ext cx="6826940" cy="7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none" kern="1200" dirty="0" smtClean="0">
              <a:solidFill>
                <a:srgbClr val="00B0F0"/>
              </a:solidFill>
            </a:rPr>
            <a:t>FONSI for new intake issued</a:t>
          </a:r>
          <a:endParaRPr lang="en-US" sz="1600" u="none" kern="1200" dirty="0"/>
        </a:p>
      </dsp:txBody>
      <dsp:txXfrm>
        <a:off x="1869798" y="919500"/>
        <a:ext cx="6826940" cy="796584"/>
      </dsp:txXfrm>
    </dsp:sp>
    <dsp:sp modelId="{2C8EF989-5B53-43B5-BF45-D3B6AE53EB7E}">
      <dsp:nvSpPr>
        <dsp:cNvPr id="0" name=""/>
        <dsp:cNvSpPr/>
      </dsp:nvSpPr>
      <dsp:spPr>
        <a:xfrm>
          <a:off x="1739347" y="1716084"/>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CEFD9-3E3E-4E9D-876E-B097D3170565}">
      <dsp:nvSpPr>
        <dsp:cNvPr id="0" name=""/>
        <dsp:cNvSpPr/>
      </dsp:nvSpPr>
      <dsp:spPr>
        <a:xfrm>
          <a:off x="0" y="1756770"/>
          <a:ext cx="8696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5B4EE-21CF-4267-A0E1-EAF8E3EDEF56}">
      <dsp:nvSpPr>
        <dsp:cNvPr id="0" name=""/>
        <dsp:cNvSpPr/>
      </dsp:nvSpPr>
      <dsp:spPr>
        <a:xfrm>
          <a:off x="0" y="1756770"/>
          <a:ext cx="1739347" cy="87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Nov. 2010:</a:t>
          </a:r>
          <a:endParaRPr lang="en-US" sz="2500" kern="1200" dirty="0"/>
        </a:p>
      </dsp:txBody>
      <dsp:txXfrm>
        <a:off x="0" y="1756770"/>
        <a:ext cx="1739347" cy="877099"/>
      </dsp:txXfrm>
    </dsp:sp>
    <dsp:sp modelId="{BCFCE86B-95E9-4F8A-B35F-B7C091FB2E49}">
      <dsp:nvSpPr>
        <dsp:cNvPr id="0" name=""/>
        <dsp:cNvSpPr/>
      </dsp:nvSpPr>
      <dsp:spPr>
        <a:xfrm>
          <a:off x="1869798" y="1796599"/>
          <a:ext cx="6826940" cy="7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none" kern="1200" dirty="0" smtClean="0">
              <a:solidFill>
                <a:srgbClr val="00B050"/>
              </a:solidFill>
            </a:rPr>
            <a:t>IBT Certificate issued that included Greene County, Farmville, and Winterville</a:t>
          </a:r>
          <a:endParaRPr lang="en-US" sz="1600" u="none" kern="1200" dirty="0"/>
        </a:p>
      </dsp:txBody>
      <dsp:txXfrm>
        <a:off x="1869798" y="1796599"/>
        <a:ext cx="6826940" cy="796584"/>
      </dsp:txXfrm>
    </dsp:sp>
    <dsp:sp modelId="{2A19C45F-E888-48AC-A446-7C175BC02BB0}">
      <dsp:nvSpPr>
        <dsp:cNvPr id="0" name=""/>
        <dsp:cNvSpPr/>
      </dsp:nvSpPr>
      <dsp:spPr>
        <a:xfrm>
          <a:off x="1739347" y="2593184"/>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F6C1A-3B6C-4683-8122-377308F7EA71}">
      <dsp:nvSpPr>
        <dsp:cNvPr id="0" name=""/>
        <dsp:cNvSpPr/>
      </dsp:nvSpPr>
      <dsp:spPr>
        <a:xfrm>
          <a:off x="0" y="2633870"/>
          <a:ext cx="8696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D5E71-DE07-452C-A92E-8814D54506E0}">
      <dsp:nvSpPr>
        <dsp:cNvPr id="0" name=""/>
        <dsp:cNvSpPr/>
      </dsp:nvSpPr>
      <dsp:spPr>
        <a:xfrm>
          <a:off x="0" y="2633870"/>
          <a:ext cx="1739347" cy="87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July 2012:</a:t>
          </a:r>
          <a:endParaRPr lang="en-US" sz="2500" kern="1200" dirty="0"/>
        </a:p>
      </dsp:txBody>
      <dsp:txXfrm>
        <a:off x="0" y="2633870"/>
        <a:ext cx="1739347" cy="877099"/>
      </dsp:txXfrm>
    </dsp:sp>
    <dsp:sp modelId="{FAAEB387-DF44-4E38-9DFA-58D62AE8FF14}">
      <dsp:nvSpPr>
        <dsp:cNvPr id="0" name=""/>
        <dsp:cNvSpPr/>
      </dsp:nvSpPr>
      <dsp:spPr>
        <a:xfrm>
          <a:off x="1869798" y="2673699"/>
          <a:ext cx="6826940" cy="7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none" kern="1200" dirty="0" smtClean="0">
              <a:solidFill>
                <a:srgbClr val="C00000"/>
              </a:solidFill>
            </a:rPr>
            <a:t>Signed Resolution for HB 609 Assistance</a:t>
          </a:r>
          <a:endParaRPr lang="en-US" sz="1600" u="none" kern="1200" dirty="0"/>
        </a:p>
      </dsp:txBody>
      <dsp:txXfrm>
        <a:off x="1869798" y="2673699"/>
        <a:ext cx="6826940" cy="796584"/>
      </dsp:txXfrm>
    </dsp:sp>
    <dsp:sp modelId="{F690A478-3E08-44B4-9841-79E235F985EB}">
      <dsp:nvSpPr>
        <dsp:cNvPr id="0" name=""/>
        <dsp:cNvSpPr/>
      </dsp:nvSpPr>
      <dsp:spPr>
        <a:xfrm>
          <a:off x="1739347" y="3470283"/>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15F49-CBCF-43F9-9205-EFB24E87EA6D}">
      <dsp:nvSpPr>
        <dsp:cNvPr id="0" name=""/>
        <dsp:cNvSpPr/>
      </dsp:nvSpPr>
      <dsp:spPr>
        <a:xfrm>
          <a:off x="0" y="3510969"/>
          <a:ext cx="8696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6EC4A-BDBE-42B1-806C-E6ABF47FFDE7}">
      <dsp:nvSpPr>
        <dsp:cNvPr id="0" name=""/>
        <dsp:cNvSpPr/>
      </dsp:nvSpPr>
      <dsp:spPr>
        <a:xfrm>
          <a:off x="0" y="3510969"/>
          <a:ext cx="1739347" cy="87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April 2013:</a:t>
          </a:r>
          <a:endParaRPr lang="en-US" sz="2500" kern="1200" dirty="0"/>
        </a:p>
      </dsp:txBody>
      <dsp:txXfrm>
        <a:off x="0" y="3510969"/>
        <a:ext cx="1739347" cy="877099"/>
      </dsp:txXfrm>
    </dsp:sp>
    <dsp:sp modelId="{E2B6F498-0BAA-4279-A3D0-B648303A4CE9}">
      <dsp:nvSpPr>
        <dsp:cNvPr id="0" name=""/>
        <dsp:cNvSpPr/>
      </dsp:nvSpPr>
      <dsp:spPr>
        <a:xfrm>
          <a:off x="1869798" y="3550798"/>
          <a:ext cx="6826940" cy="7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u="none" kern="1200" dirty="0" smtClean="0">
              <a:solidFill>
                <a:srgbClr val="002060"/>
              </a:solidFill>
            </a:rPr>
            <a:t>Tar River Flow Study Report – Final TAG Report</a:t>
          </a:r>
          <a:endParaRPr lang="en-US" sz="1600" u="none" kern="1200" dirty="0"/>
        </a:p>
      </dsp:txBody>
      <dsp:txXfrm>
        <a:off x="1869798" y="3550798"/>
        <a:ext cx="6826940" cy="796584"/>
      </dsp:txXfrm>
    </dsp:sp>
    <dsp:sp modelId="{79F8D245-5528-47E9-9EB8-63ACE908CD4C}">
      <dsp:nvSpPr>
        <dsp:cNvPr id="0" name=""/>
        <dsp:cNvSpPr/>
      </dsp:nvSpPr>
      <dsp:spPr>
        <a:xfrm>
          <a:off x="1739347" y="4347382"/>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90EBDA-4078-491F-BEC8-2D7D84991389}">
      <dsp:nvSpPr>
        <dsp:cNvPr id="0" name=""/>
        <dsp:cNvSpPr/>
      </dsp:nvSpPr>
      <dsp:spPr>
        <a:xfrm>
          <a:off x="0" y="4388068"/>
          <a:ext cx="86967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30257-62FA-4643-A2A2-68B1C4C090EF}">
      <dsp:nvSpPr>
        <dsp:cNvPr id="0" name=""/>
        <dsp:cNvSpPr/>
      </dsp:nvSpPr>
      <dsp:spPr>
        <a:xfrm>
          <a:off x="0" y="4388068"/>
          <a:ext cx="1739347" cy="87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Jan. 2015:</a:t>
          </a:r>
          <a:endParaRPr lang="en-US" sz="2500" kern="1200" dirty="0"/>
        </a:p>
      </dsp:txBody>
      <dsp:txXfrm>
        <a:off x="0" y="4388068"/>
        <a:ext cx="1739347" cy="877099"/>
      </dsp:txXfrm>
    </dsp:sp>
    <dsp:sp modelId="{09F9A60E-18F2-4FD6-94B0-4601881E6796}">
      <dsp:nvSpPr>
        <dsp:cNvPr id="0" name=""/>
        <dsp:cNvSpPr/>
      </dsp:nvSpPr>
      <dsp:spPr>
        <a:xfrm>
          <a:off x="1869798" y="4427897"/>
          <a:ext cx="6826940" cy="79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rgbClr val="C00000"/>
              </a:solidFill>
            </a:rPr>
            <a:t>DWR email describing the current status regarding the HB609 request, WTP expansion.</a:t>
          </a:r>
          <a:endParaRPr lang="en-US" sz="1600" kern="1200" dirty="0">
            <a:solidFill>
              <a:srgbClr val="C00000"/>
            </a:solidFill>
          </a:endParaRPr>
        </a:p>
      </dsp:txBody>
      <dsp:txXfrm>
        <a:off x="1869798" y="4427897"/>
        <a:ext cx="6826940" cy="796584"/>
      </dsp:txXfrm>
    </dsp:sp>
    <dsp:sp modelId="{9E68B5E6-1341-42CC-9EA5-AEBA619B0F1B}">
      <dsp:nvSpPr>
        <dsp:cNvPr id="0" name=""/>
        <dsp:cNvSpPr/>
      </dsp:nvSpPr>
      <dsp:spPr>
        <a:xfrm>
          <a:off x="1739347" y="5224482"/>
          <a:ext cx="695739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2611"/>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2611"/>
          </a:xfrm>
          <a:prstGeom prst="rect">
            <a:avLst/>
          </a:prstGeom>
        </p:spPr>
        <p:txBody>
          <a:bodyPr vert="horz" lIns="92382" tIns="46191" rIns="92382" bIns="46191" rtlCol="0"/>
          <a:lstStyle>
            <a:lvl1pPr algn="r">
              <a:defRPr sz="1200"/>
            </a:lvl1pPr>
          </a:lstStyle>
          <a:p>
            <a:fld id="{E3FD6F98-055A-4837-90F2-8E5F6821A1BB}" type="datetimeFigureOut">
              <a:rPr lang="en-US" smtClean="0"/>
              <a:t>4/19/2016</a:t>
            </a:fld>
            <a:endParaRPr lang="en-US" dirty="0"/>
          </a:p>
        </p:txBody>
      </p:sp>
      <p:sp>
        <p:nvSpPr>
          <p:cNvPr id="4" name="Slide Image Placeholder 3"/>
          <p:cNvSpPr>
            <a:spLocks noGrp="1" noRot="1" noChangeAspect="1"/>
          </p:cNvSpPr>
          <p:nvPr>
            <p:ph type="sldImg" idx="2"/>
          </p:nvPr>
        </p:nvSpPr>
        <p:spPr>
          <a:xfrm>
            <a:off x="1398588" y="1152525"/>
            <a:ext cx="4149725" cy="3111500"/>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26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2610"/>
          </a:xfrm>
          <a:prstGeom prst="rect">
            <a:avLst/>
          </a:prstGeom>
        </p:spPr>
        <p:txBody>
          <a:bodyPr vert="horz" lIns="92382" tIns="46191" rIns="92382" bIns="4619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behalf of GUC, we plan to establish a Technical Advisory Group</a:t>
            </a:r>
            <a:r>
              <a:rPr lang="en-US" baseline="0" dirty="0" smtClean="0"/>
              <a:t> </a:t>
            </a:r>
            <a:r>
              <a:rPr lang="en-US" dirty="0" smtClean="0"/>
              <a:t>(TAG) that will work with GUC and its environmental and engineering consultants (ENTRIX and ARCADIS) regarding the study needs and environmental issues, development of a detailed study plan, river modeling, habitat analysis, and reporting related to flows appropriate for the Tar River. The goal of the Tar River Flow Study is to identify the environmental issues and potential constraints associated with water withdrawals in the Tar River, and provide the basis for evaluating the potential effects of increased withdrawals on instream habitat, water quality, and aquatic resources and values. The study results will also help GUC understand and address operational issues such as the location of the fresh-salt water interface and concerns about saltwater encroachment upriver during periods of low inflow or drought.” --email from Lauren Elmore (</a:t>
            </a:r>
            <a:r>
              <a:rPr lang="en-US" dirty="0" err="1" smtClean="0"/>
              <a:t>Entrix</a:t>
            </a:r>
            <a:r>
              <a:rPr lang="en-US" dirty="0" smtClean="0"/>
              <a:t>) inviting participants</a:t>
            </a:r>
            <a:r>
              <a:rPr lang="en-US" baseline="0" dirty="0" smtClean="0"/>
              <a:t> to join the TAG</a:t>
            </a:r>
          </a:p>
          <a:p>
            <a:endParaRPr lang="en-US" baseline="0" dirty="0" smtClean="0"/>
          </a:p>
          <a:p>
            <a:r>
              <a:rPr lang="en-US" baseline="0" dirty="0" smtClean="0"/>
              <a:t>TM #1: “</a:t>
            </a:r>
            <a:r>
              <a:rPr lang="en-US" dirty="0"/>
              <a:t>GUC has initiated this planning study to evaluate the issues associated with future flow conditions and a range of water withdrawals. GUC does not intend to request a permit for a water treatment plant expansion as a part of this instream flow study. GUC is investigating the capacity of the Tar River to support additional future water withdrawal under various flow conditions, particularly low flows. This investigation is not associated with a specific proposed water withdrawal amount at this time. However, the study will be valuable for identifying the flow ranges within which additional withdrawals are supported while maintaining beneficial habitat and water quality conditions in the lower Tar River. The ultimate goal of the study is to provide a sound basis for planning and to establish the scientific basis for GUC’s future water withdrawal permit applications.”</a:t>
            </a:r>
            <a:endParaRPr lang="en-US" dirty="0"/>
          </a:p>
        </p:txBody>
      </p:sp>
      <p:sp>
        <p:nvSpPr>
          <p:cNvPr id="4" name="Slide Number Placeholder 3"/>
          <p:cNvSpPr>
            <a:spLocks noGrp="1"/>
          </p:cNvSpPr>
          <p:nvPr>
            <p:ph type="sldNum" sz="quarter" idx="10"/>
          </p:nvPr>
        </p:nvSpPr>
        <p:spPr/>
        <p:txBody>
          <a:bodyPr/>
          <a:lstStyle/>
          <a:p>
            <a:fld id="{F7EC52DB-91B5-42F7-BEBD-2780ACDF1692}" type="slidenum">
              <a:rPr lang="en-US" smtClean="0"/>
              <a:t>4</a:t>
            </a:fld>
            <a:endParaRPr lang="en-US"/>
          </a:p>
        </p:txBody>
      </p:sp>
    </p:spTree>
    <p:extLst>
      <p:ext uri="{BB962C8B-B14F-4D97-AF65-F5344CB8AC3E}">
        <p14:creationId xmlns:p14="http://schemas.microsoft.com/office/powerpoint/2010/main" val="130975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Master subtitle style (date)</a:t>
            </a:r>
            <a:endParaRPr lang="en-US" dirty="0"/>
          </a:p>
        </p:txBody>
      </p:sp>
    </p:spTree>
    <p:extLst>
      <p:ext uri="{BB962C8B-B14F-4D97-AF65-F5344CB8AC3E}">
        <p14:creationId xmlns:p14="http://schemas.microsoft.com/office/powerpoint/2010/main" val="18007313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14999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smtClean="0"/>
              <a:t>Text slide – long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705472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smtClean="0"/>
              <a:t>Small Chart</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smtClean="0"/>
              <a:t>Large Chart</a:t>
            </a:r>
            <a:endParaRPr lang="en-US" dirty="0"/>
          </a:p>
        </p:txBody>
      </p:sp>
    </p:spTree>
    <p:extLst>
      <p:ext uri="{BB962C8B-B14F-4D97-AF65-F5344CB8AC3E}">
        <p14:creationId xmlns:p14="http://schemas.microsoft.com/office/powerpoint/2010/main" val="37993547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smtClean="0"/>
              <a:t>Small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smtClean="0"/>
              <a:t>Large SmartArt Graphic</a:t>
            </a:r>
            <a:endParaRPr lang="en-US" dirty="0"/>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461426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spTree>
    <p:extLst>
      <p:ext uri="{BB962C8B-B14F-4D97-AF65-F5344CB8AC3E}">
        <p14:creationId xmlns:p14="http://schemas.microsoft.com/office/powerpoint/2010/main" val="33161201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Small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86826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Medium Image</a:t>
            </a:r>
            <a:endParaRPr lang="en-US" dirty="0"/>
          </a:p>
        </p:txBody>
      </p:sp>
    </p:spTree>
    <p:extLst>
      <p:ext uri="{BB962C8B-B14F-4D97-AF65-F5344CB8AC3E}">
        <p14:creationId xmlns:p14="http://schemas.microsoft.com/office/powerpoint/2010/main" val="17526819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Tree>
    <p:extLst>
      <p:ext uri="{BB962C8B-B14F-4D97-AF65-F5344CB8AC3E}">
        <p14:creationId xmlns:p14="http://schemas.microsoft.com/office/powerpoint/2010/main" val="2944972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medium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smtClean="0"/>
              <a:t>Medium Image</a:t>
            </a:r>
            <a:endParaRPr lang="en-US" dirty="0"/>
          </a:p>
        </p:txBody>
      </p:sp>
    </p:spTree>
    <p:extLst>
      <p:ext uri="{BB962C8B-B14F-4D97-AF65-F5344CB8AC3E}">
        <p14:creationId xmlns:p14="http://schemas.microsoft.com/office/powerpoint/2010/main" val="41677373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smtClean="0"/>
              <a:t>Large Image</a:t>
            </a:r>
            <a:endParaRPr lang="en-US" dirty="0"/>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30530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No Image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smtClean="0"/>
              <a:t>Section Divider Image</a:t>
            </a:r>
            <a:endParaRPr lang="en-US" dirty="0"/>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 Header Content C">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329528"/>
            <a:ext cx="861600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67"/>
            <a:ext cx="8604250" cy="1164167"/>
          </a:xfrm>
        </p:spPr>
        <p:txBody>
          <a:bodyPr>
            <a:noAutofit/>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67414217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0C8BF-63DE-4ACB-B73E-82DF7E75E3C7}"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215C-0B50-42AB-B04D-42644D2FCD01}" type="slidenum">
              <a:rPr lang="en-US" smtClean="0"/>
              <a:t>‹#›</a:t>
            </a:fld>
            <a:endParaRPr lang="en-US"/>
          </a:p>
        </p:txBody>
      </p:sp>
    </p:spTree>
    <p:extLst>
      <p:ext uri="{BB962C8B-B14F-4D97-AF65-F5344CB8AC3E}">
        <p14:creationId xmlns:p14="http://schemas.microsoft.com/office/powerpoint/2010/main" val="3067237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0C8BF-63DE-4ACB-B73E-82DF7E75E3C7}"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215C-0B50-42AB-B04D-42644D2FCD01}" type="slidenum">
              <a:rPr lang="en-US" smtClean="0"/>
              <a:t>‹#›</a:t>
            </a:fld>
            <a:endParaRPr lang="en-US"/>
          </a:p>
        </p:txBody>
      </p:sp>
    </p:spTree>
    <p:extLst>
      <p:ext uri="{BB962C8B-B14F-4D97-AF65-F5344CB8AC3E}">
        <p14:creationId xmlns:p14="http://schemas.microsoft.com/office/powerpoint/2010/main" val="169154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338350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812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15484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1354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77007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smtClean="0"/>
              <a:t>Text slide – small amount of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8502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85" r:id="rId25"/>
    <p:sldLayoutId id="2147483686" r:id="rId26"/>
    <p:sldLayoutId id="2147483687" r:id="rId2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35765"/>
            <a:ext cx="5017926" cy="713497"/>
          </a:xfrm>
        </p:spPr>
        <p:txBody>
          <a:bodyPr>
            <a:normAutofit fontScale="90000"/>
          </a:bodyPr>
          <a:lstStyle/>
          <a:p>
            <a:r>
              <a:rPr lang="en-US" dirty="0" smtClean="0"/>
              <a:t>Department of Environmental Quality</a:t>
            </a:r>
            <a:endParaRPr lang="en-US" dirty="0"/>
          </a:p>
        </p:txBody>
      </p:sp>
      <p:sp>
        <p:nvSpPr>
          <p:cNvPr id="3" name="Subtitle 2"/>
          <p:cNvSpPr>
            <a:spLocks noGrp="1"/>
          </p:cNvSpPr>
          <p:nvPr>
            <p:ph type="subTitle" idx="1"/>
          </p:nvPr>
        </p:nvSpPr>
        <p:spPr/>
        <p:txBody>
          <a:bodyPr/>
          <a:lstStyle/>
          <a:p>
            <a:r>
              <a:rPr lang="en-US" dirty="0" smtClean="0"/>
              <a:t>May 11, </a:t>
            </a:r>
            <a:r>
              <a:rPr lang="en-US" dirty="0" smtClean="0"/>
              <a:t>2016</a:t>
            </a:r>
            <a:endParaRPr lang="en-US" dirty="0"/>
          </a:p>
        </p:txBody>
      </p:sp>
    </p:spTree>
    <p:extLst>
      <p:ext uri="{BB962C8B-B14F-4D97-AF65-F5344CB8AC3E}">
        <p14:creationId xmlns:p14="http://schemas.microsoft.com/office/powerpoint/2010/main" val="2851362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pPr/>
              <a:t>2</a:t>
            </a:fld>
            <a:endParaRPr lang="en-US" dirty="0"/>
          </a:p>
        </p:txBody>
      </p:sp>
      <p:sp>
        <p:nvSpPr>
          <p:cNvPr id="3" name="Title 2"/>
          <p:cNvSpPr>
            <a:spLocks noGrp="1"/>
          </p:cNvSpPr>
          <p:nvPr>
            <p:ph type="ctrTitle"/>
          </p:nvPr>
        </p:nvSpPr>
        <p:spPr/>
        <p:txBody>
          <a:bodyPr>
            <a:noAutofit/>
          </a:bodyPr>
          <a:lstStyle/>
          <a:p>
            <a:r>
              <a:rPr lang="en-US" sz="3200" dirty="0" smtClean="0">
                <a:latin typeface="Arial" pitchFamily="34" charset="0"/>
                <a:cs typeface="Arial" pitchFamily="34" charset="0"/>
              </a:rPr>
              <a:t>Current Status of GUC 609 request</a:t>
            </a:r>
            <a:endParaRPr lang="en-US" sz="3200" dirty="0"/>
          </a:p>
        </p:txBody>
      </p:sp>
      <p:sp>
        <p:nvSpPr>
          <p:cNvPr id="4" name="TextBox 3"/>
          <p:cNvSpPr txBox="1"/>
          <p:nvPr/>
        </p:nvSpPr>
        <p:spPr>
          <a:xfrm>
            <a:off x="226362" y="2458720"/>
            <a:ext cx="6469720" cy="3323987"/>
          </a:xfrm>
          <a:prstGeom prst="rect">
            <a:avLst/>
          </a:prstGeom>
          <a:noFill/>
        </p:spPr>
        <p:txBody>
          <a:bodyPr wrap="none" rtlCol="0">
            <a:spAutoFit/>
          </a:bodyPr>
          <a:lstStyle/>
          <a:p>
            <a:r>
              <a:rPr lang="en-US" sz="3200" dirty="0" smtClean="0">
                <a:latin typeface="Calibri" panose="020F0502020204030204" pitchFamily="34" charset="0"/>
                <a:cs typeface="Arial" pitchFamily="34" charset="0"/>
              </a:rPr>
              <a:t>Harold Brady</a:t>
            </a:r>
            <a:endParaRPr lang="en-US" sz="3200" dirty="0">
              <a:latin typeface="Calibri" panose="020F0502020204030204" pitchFamily="34" charset="0"/>
              <a:cs typeface="Arial" pitchFamily="34" charset="0"/>
            </a:endParaRPr>
          </a:p>
          <a:p>
            <a:r>
              <a:rPr lang="en-US" sz="3200" dirty="0">
                <a:latin typeface="Calibri" panose="020F0502020204030204" pitchFamily="34" charset="0"/>
                <a:cs typeface="Arial" pitchFamily="34" charset="0"/>
              </a:rPr>
              <a:t>Division of Water Resources</a:t>
            </a:r>
            <a:br>
              <a:rPr lang="en-US" sz="3200" dirty="0">
                <a:latin typeface="Calibri" panose="020F0502020204030204" pitchFamily="34" charset="0"/>
                <a:cs typeface="Arial" pitchFamily="34" charset="0"/>
              </a:rPr>
            </a:br>
            <a:r>
              <a:rPr lang="en-US" sz="3200" dirty="0">
                <a:latin typeface="Calibri" panose="020F0502020204030204" pitchFamily="34" charset="0"/>
                <a:cs typeface="Arial" pitchFamily="34" charset="0"/>
              </a:rPr>
              <a:t>Department of Environmental Quality</a:t>
            </a:r>
          </a:p>
          <a:p>
            <a:endParaRPr lang="en-US" sz="3200" b="1" dirty="0">
              <a:latin typeface="Calibri" panose="020F0502020204030204" pitchFamily="34" charset="0"/>
              <a:cs typeface="Arial" pitchFamily="34" charset="0"/>
            </a:endParaRPr>
          </a:p>
          <a:p>
            <a:r>
              <a:rPr lang="en-US" sz="3200" dirty="0">
                <a:latin typeface="Calibri" panose="020F0502020204030204" pitchFamily="34" charset="0"/>
                <a:cs typeface="Arial" pitchFamily="34" charset="0"/>
              </a:rPr>
              <a:t>EMC </a:t>
            </a:r>
            <a:r>
              <a:rPr lang="en-US" sz="3200" dirty="0" smtClean="0">
                <a:latin typeface="Calibri" panose="020F0502020204030204" pitchFamily="34" charset="0"/>
                <a:cs typeface="Arial" pitchFamily="34" charset="0"/>
              </a:rPr>
              <a:t>Water Allocation Committee</a:t>
            </a:r>
            <a:endParaRPr lang="en-US" sz="3200" dirty="0">
              <a:latin typeface="Calibri" panose="020F0502020204030204" pitchFamily="34" charset="0"/>
              <a:cs typeface="Arial" pitchFamily="34" charset="0"/>
            </a:endParaRPr>
          </a:p>
          <a:p>
            <a:r>
              <a:rPr lang="en-US" sz="3200" dirty="0" smtClean="0">
                <a:latin typeface="Calibri" panose="020F0502020204030204" pitchFamily="34" charset="0"/>
                <a:cs typeface="Arial" pitchFamily="34" charset="0"/>
              </a:rPr>
              <a:t>May 11, 2016</a:t>
            </a:r>
            <a:endParaRPr lang="en-US" sz="3200" dirty="0">
              <a:latin typeface="Calibri" panose="020F0502020204030204" pitchFamily="34" charset="0"/>
              <a:cs typeface="Arial" pitchFamily="34" charset="0"/>
            </a:endParaRPr>
          </a:p>
          <a:p>
            <a:endParaRPr lang="en-US" dirty="0"/>
          </a:p>
        </p:txBody>
      </p:sp>
    </p:spTree>
    <p:extLst>
      <p:ext uri="{BB962C8B-B14F-4D97-AF65-F5344CB8AC3E}">
        <p14:creationId xmlns:p14="http://schemas.microsoft.com/office/powerpoint/2010/main" val="816987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Current Status</a:t>
            </a:r>
            <a:endParaRPr lang="en-US" sz="4000" dirty="0"/>
          </a:p>
        </p:txBody>
      </p:sp>
      <p:sp>
        <p:nvSpPr>
          <p:cNvPr id="3" name="Content Placeholder 2"/>
          <p:cNvSpPr>
            <a:spLocks noGrp="1"/>
          </p:cNvSpPr>
          <p:nvPr>
            <p:ph idx="4294967295"/>
          </p:nvPr>
        </p:nvSpPr>
        <p:spPr>
          <a:xfrm>
            <a:off x="1133060" y="1228725"/>
            <a:ext cx="6753639" cy="5019675"/>
          </a:xfrm>
        </p:spPr>
        <p:txBody>
          <a:bodyPr/>
          <a:lstStyle/>
          <a:p>
            <a:r>
              <a:rPr lang="en-US" dirty="0" smtClean="0"/>
              <a:t>GUC is currently under contract with Hazen and Sawyer to produce revised water supply demand projections and potential changes/upgrades to the distribution system and plant to alleviate “bottlenecks” to provide additional supply when needed. </a:t>
            </a:r>
          </a:p>
          <a:p>
            <a:r>
              <a:rPr lang="en-US" dirty="0" smtClean="0"/>
              <a:t>This could postpone/delay an expensive WTP expansion that is still projected to be needed in the future; however, the timing/year of any projected shortfall based on the current WTP capacity is currently under review. </a:t>
            </a:r>
          </a:p>
          <a:p>
            <a:r>
              <a:rPr lang="en-US" dirty="0" smtClean="0"/>
              <a:t>The report plan containing revised demand projections and distributional/operational changes is expected to be finalized in early to mid 2017.  </a:t>
            </a:r>
            <a:endParaRPr lang="en-US" dirty="0"/>
          </a:p>
        </p:txBody>
      </p:sp>
    </p:spTree>
    <p:extLst>
      <p:ext uri="{BB962C8B-B14F-4D97-AF65-F5344CB8AC3E}">
        <p14:creationId xmlns:p14="http://schemas.microsoft.com/office/powerpoint/2010/main" val="1493030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427"/>
            <a:ext cx="7886700" cy="497921"/>
          </a:xfrm>
        </p:spPr>
        <p:txBody>
          <a:bodyPr>
            <a:noAutofit/>
          </a:bodyPr>
          <a:lstStyle/>
          <a:p>
            <a:r>
              <a:rPr lang="en-US" sz="4000" dirty="0" smtClean="0"/>
              <a:t>Timeline</a:t>
            </a:r>
            <a:endParaRPr lang="en-US" sz="4000" dirty="0"/>
          </a:p>
        </p:txBody>
      </p:sp>
      <p:sp>
        <p:nvSpPr>
          <p:cNvPr id="3" name="Content Placeholder 2"/>
          <p:cNvSpPr>
            <a:spLocks noGrp="1"/>
          </p:cNvSpPr>
          <p:nvPr>
            <p:ph idx="4294967295"/>
          </p:nvPr>
        </p:nvSpPr>
        <p:spPr>
          <a:xfrm>
            <a:off x="163512" y="596347"/>
            <a:ext cx="8816975" cy="5903843"/>
          </a:xfrm>
        </p:spPr>
        <p:txBody>
          <a:bodyPr numCol="2">
            <a:noAutofit/>
          </a:bodyPr>
          <a:lstStyle/>
          <a:p>
            <a:pPr>
              <a:lnSpc>
                <a:spcPct val="120000"/>
              </a:lnSpc>
              <a:spcBef>
                <a:spcPts val="600"/>
              </a:spcBef>
            </a:pPr>
            <a:r>
              <a:rPr lang="en-US" sz="1050" dirty="0" smtClean="0"/>
              <a:t>Jan. 1983: WTP came on-line.</a:t>
            </a:r>
          </a:p>
          <a:p>
            <a:pPr>
              <a:lnSpc>
                <a:spcPct val="120000"/>
              </a:lnSpc>
              <a:spcBef>
                <a:spcPts val="600"/>
              </a:spcBef>
            </a:pPr>
            <a:r>
              <a:rPr lang="en-US" sz="1050" u="sng" dirty="0" smtClean="0"/>
              <a:t>Oct. 1997</a:t>
            </a:r>
            <a:r>
              <a:rPr lang="en-US" sz="1050" dirty="0" smtClean="0"/>
              <a:t>: Letter from DWR stating that additional flow studies will be required when requesting any expansions above 22.5 MGD. None were required for the 15 to 22.5 expansion in 2002, </a:t>
            </a:r>
            <a:r>
              <a:rPr lang="en-US" sz="1050" dirty="0"/>
              <a:t>due to tidal </a:t>
            </a:r>
            <a:r>
              <a:rPr lang="en-US" sz="1050" dirty="0" smtClean="0"/>
              <a:t>influence, even though the 20% 7Q10 threshold was exceeded.</a:t>
            </a:r>
          </a:p>
          <a:p>
            <a:pPr>
              <a:lnSpc>
                <a:spcPct val="120000"/>
              </a:lnSpc>
              <a:spcBef>
                <a:spcPts val="600"/>
              </a:spcBef>
            </a:pPr>
            <a:r>
              <a:rPr lang="en-US" sz="1050" dirty="0" smtClean="0"/>
              <a:t>2002: WTP expansion 15 to 22.5 MGD</a:t>
            </a:r>
          </a:p>
          <a:p>
            <a:pPr>
              <a:lnSpc>
                <a:spcPct val="120000"/>
              </a:lnSpc>
              <a:spcBef>
                <a:spcPts val="600"/>
              </a:spcBef>
            </a:pPr>
            <a:r>
              <a:rPr lang="en-US" sz="1050" dirty="0" smtClean="0">
                <a:solidFill>
                  <a:srgbClr val="00B050"/>
                </a:solidFill>
              </a:rPr>
              <a:t>Aug. 2006: 1</a:t>
            </a:r>
            <a:r>
              <a:rPr lang="en-US" sz="1050" baseline="30000" dirty="0" smtClean="0">
                <a:solidFill>
                  <a:srgbClr val="00B050"/>
                </a:solidFill>
              </a:rPr>
              <a:t>st</a:t>
            </a:r>
            <a:r>
              <a:rPr lang="en-US" sz="1050" dirty="0" smtClean="0">
                <a:solidFill>
                  <a:srgbClr val="00B050"/>
                </a:solidFill>
              </a:rPr>
              <a:t> IBT meeting with DWR</a:t>
            </a:r>
          </a:p>
          <a:p>
            <a:pPr>
              <a:lnSpc>
                <a:spcPct val="120000"/>
              </a:lnSpc>
              <a:spcBef>
                <a:spcPts val="600"/>
              </a:spcBef>
            </a:pPr>
            <a:r>
              <a:rPr lang="en-US" sz="1050" dirty="0" smtClean="0">
                <a:solidFill>
                  <a:srgbClr val="00B050"/>
                </a:solidFill>
              </a:rPr>
              <a:t>Late 2007: Draft IBT EA submitted, comments provided Feb. 2008 &amp; Sept. 2008</a:t>
            </a:r>
          </a:p>
          <a:p>
            <a:pPr>
              <a:lnSpc>
                <a:spcPct val="120000"/>
              </a:lnSpc>
              <a:spcBef>
                <a:spcPts val="600"/>
              </a:spcBef>
            </a:pPr>
            <a:r>
              <a:rPr lang="en-US" sz="1050" dirty="0" smtClean="0">
                <a:solidFill>
                  <a:srgbClr val="00B0F0"/>
                </a:solidFill>
              </a:rPr>
              <a:t>Sept</a:t>
            </a:r>
            <a:r>
              <a:rPr lang="en-US" sz="1050" dirty="0">
                <a:solidFill>
                  <a:srgbClr val="00B0F0"/>
                </a:solidFill>
              </a:rPr>
              <a:t>. 2008: Scoping Document for Proposed </a:t>
            </a:r>
            <a:r>
              <a:rPr lang="en-US" sz="1050" dirty="0" smtClean="0">
                <a:solidFill>
                  <a:srgbClr val="00B0F0"/>
                </a:solidFill>
              </a:rPr>
              <a:t>Intake</a:t>
            </a:r>
          </a:p>
          <a:p>
            <a:pPr>
              <a:lnSpc>
                <a:spcPct val="120000"/>
              </a:lnSpc>
              <a:spcBef>
                <a:spcPts val="600"/>
              </a:spcBef>
            </a:pPr>
            <a:r>
              <a:rPr lang="en-US" sz="1050" dirty="0" smtClean="0">
                <a:solidFill>
                  <a:srgbClr val="00B050"/>
                </a:solidFill>
              </a:rPr>
              <a:t>Oct. 2008: Final IBT EA submitted</a:t>
            </a:r>
          </a:p>
          <a:p>
            <a:pPr>
              <a:lnSpc>
                <a:spcPct val="120000"/>
              </a:lnSpc>
              <a:spcBef>
                <a:spcPts val="600"/>
              </a:spcBef>
            </a:pPr>
            <a:r>
              <a:rPr lang="en-US" sz="1050" dirty="0">
                <a:solidFill>
                  <a:srgbClr val="002060"/>
                </a:solidFill>
              </a:rPr>
              <a:t>Nov. 2008: TAG kickoff meeting</a:t>
            </a:r>
          </a:p>
          <a:p>
            <a:pPr>
              <a:lnSpc>
                <a:spcPct val="120000"/>
              </a:lnSpc>
              <a:spcBef>
                <a:spcPts val="600"/>
              </a:spcBef>
            </a:pPr>
            <a:r>
              <a:rPr lang="en-US" sz="1050" dirty="0" smtClean="0">
                <a:solidFill>
                  <a:srgbClr val="00B050"/>
                </a:solidFill>
              </a:rPr>
              <a:t>Dec. 2008: FONSI for IBT EA issued</a:t>
            </a:r>
            <a:endParaRPr lang="en-US" sz="1050" dirty="0">
              <a:solidFill>
                <a:srgbClr val="00B050"/>
              </a:solidFill>
            </a:endParaRPr>
          </a:p>
          <a:p>
            <a:pPr>
              <a:lnSpc>
                <a:spcPct val="120000"/>
              </a:lnSpc>
              <a:spcBef>
                <a:spcPts val="600"/>
              </a:spcBef>
            </a:pPr>
            <a:r>
              <a:rPr lang="en-US" sz="1050" dirty="0" smtClean="0">
                <a:solidFill>
                  <a:srgbClr val="00B0F0"/>
                </a:solidFill>
              </a:rPr>
              <a:t>Dec. 2008: Draft EA for new intake submitted, comments provided January 2009.</a:t>
            </a:r>
          </a:p>
          <a:p>
            <a:pPr>
              <a:lnSpc>
                <a:spcPct val="120000"/>
              </a:lnSpc>
              <a:spcBef>
                <a:spcPts val="600"/>
              </a:spcBef>
            </a:pPr>
            <a:r>
              <a:rPr lang="en-US" sz="1050" dirty="0" smtClean="0">
                <a:solidFill>
                  <a:srgbClr val="00B0F0"/>
                </a:solidFill>
              </a:rPr>
              <a:t>April 2009: FONSI for new intake issued</a:t>
            </a:r>
          </a:p>
          <a:p>
            <a:pPr>
              <a:lnSpc>
                <a:spcPct val="120000"/>
              </a:lnSpc>
              <a:spcBef>
                <a:spcPts val="600"/>
              </a:spcBef>
            </a:pPr>
            <a:r>
              <a:rPr lang="en-US" sz="1050" dirty="0" smtClean="0">
                <a:solidFill>
                  <a:srgbClr val="00B050"/>
                </a:solidFill>
              </a:rPr>
              <a:t>May 2009: Draft IBT Petition</a:t>
            </a:r>
          </a:p>
          <a:p>
            <a:pPr>
              <a:lnSpc>
                <a:spcPct val="120000"/>
              </a:lnSpc>
              <a:spcBef>
                <a:spcPts val="600"/>
              </a:spcBef>
            </a:pPr>
            <a:r>
              <a:rPr lang="en-US" sz="1050" dirty="0" smtClean="0">
                <a:solidFill>
                  <a:srgbClr val="00B050"/>
                </a:solidFill>
              </a:rPr>
              <a:t>Nov. 2009: Public Hearing for IBT Certificate</a:t>
            </a:r>
          </a:p>
          <a:p>
            <a:pPr>
              <a:lnSpc>
                <a:spcPct val="120000"/>
              </a:lnSpc>
              <a:spcBef>
                <a:spcPts val="600"/>
              </a:spcBef>
            </a:pPr>
            <a:r>
              <a:rPr lang="en-US" sz="1050" dirty="0" smtClean="0">
                <a:solidFill>
                  <a:srgbClr val="00B050"/>
                </a:solidFill>
              </a:rPr>
              <a:t>June/July 2010: IBT Management Strategy TM to EMC</a:t>
            </a:r>
          </a:p>
          <a:p>
            <a:pPr>
              <a:lnSpc>
                <a:spcPct val="120000"/>
              </a:lnSpc>
              <a:spcBef>
                <a:spcPts val="600"/>
              </a:spcBef>
            </a:pPr>
            <a:r>
              <a:rPr lang="en-US" sz="1050" dirty="0" smtClean="0">
                <a:solidFill>
                  <a:srgbClr val="00B050"/>
                </a:solidFill>
              </a:rPr>
              <a:t>Nov. 2010: IBT Certificate issued that included Greene County, Farmville, and Winterville</a:t>
            </a:r>
          </a:p>
          <a:p>
            <a:pPr>
              <a:lnSpc>
                <a:spcPct val="120000"/>
              </a:lnSpc>
              <a:spcBef>
                <a:spcPts val="600"/>
              </a:spcBef>
            </a:pPr>
            <a:r>
              <a:rPr lang="en-US" sz="1050" dirty="0">
                <a:solidFill>
                  <a:srgbClr val="002060"/>
                </a:solidFill>
              </a:rPr>
              <a:t>Early 2011: TAG TM #1 Study </a:t>
            </a:r>
            <a:r>
              <a:rPr lang="en-US" sz="1050" dirty="0" smtClean="0">
                <a:solidFill>
                  <a:srgbClr val="002060"/>
                </a:solidFill>
              </a:rPr>
              <a:t>Plan</a:t>
            </a:r>
          </a:p>
          <a:p>
            <a:pPr>
              <a:lnSpc>
                <a:spcPct val="120000"/>
              </a:lnSpc>
              <a:spcBef>
                <a:spcPts val="600"/>
              </a:spcBef>
            </a:pPr>
            <a:r>
              <a:rPr lang="en-US" sz="1050" dirty="0"/>
              <a:t>June 2011: Draft Population and Water Demand Update completed</a:t>
            </a:r>
          </a:p>
          <a:p>
            <a:pPr>
              <a:lnSpc>
                <a:spcPct val="120000"/>
              </a:lnSpc>
              <a:spcBef>
                <a:spcPts val="600"/>
              </a:spcBef>
            </a:pPr>
            <a:endParaRPr lang="en-US" sz="1050" dirty="0" smtClean="0"/>
          </a:p>
          <a:p>
            <a:pPr>
              <a:lnSpc>
                <a:spcPct val="120000"/>
              </a:lnSpc>
              <a:spcBef>
                <a:spcPts val="600"/>
              </a:spcBef>
            </a:pPr>
            <a:endParaRPr lang="en-US" sz="1050" dirty="0" smtClean="0">
              <a:solidFill>
                <a:srgbClr val="002060"/>
              </a:solidFill>
            </a:endParaRPr>
          </a:p>
          <a:p>
            <a:pPr>
              <a:lnSpc>
                <a:spcPct val="120000"/>
              </a:lnSpc>
              <a:spcBef>
                <a:spcPts val="600"/>
              </a:spcBef>
            </a:pPr>
            <a:r>
              <a:rPr lang="en-US" sz="1050" dirty="0" smtClean="0">
                <a:solidFill>
                  <a:srgbClr val="002060"/>
                </a:solidFill>
              </a:rPr>
              <a:t>Dec. 2011: TAG TM #2 Selection of Hydrologic Model, TAG TM #3 Mussel Survey, TAG TM #4 Screening Analysis, TAG TM #5 Withdrawal Analysis</a:t>
            </a:r>
          </a:p>
          <a:p>
            <a:pPr>
              <a:lnSpc>
                <a:spcPct val="120000"/>
              </a:lnSpc>
              <a:spcBef>
                <a:spcPts val="600"/>
              </a:spcBef>
            </a:pPr>
            <a:r>
              <a:rPr lang="en-US" sz="1050" dirty="0" smtClean="0">
                <a:solidFill>
                  <a:srgbClr val="002060"/>
                </a:solidFill>
              </a:rPr>
              <a:t>March 2012: TAG TM #6 EFDC Model Documentation</a:t>
            </a:r>
          </a:p>
          <a:p>
            <a:pPr>
              <a:lnSpc>
                <a:spcPct val="120000"/>
              </a:lnSpc>
              <a:spcBef>
                <a:spcPts val="600"/>
              </a:spcBef>
            </a:pPr>
            <a:r>
              <a:rPr lang="en-US" sz="1050" dirty="0" smtClean="0">
                <a:solidFill>
                  <a:srgbClr val="C00000"/>
                </a:solidFill>
              </a:rPr>
              <a:t>July 2012: Signed Resolution for HB 609 Assistance</a:t>
            </a:r>
          </a:p>
          <a:p>
            <a:pPr>
              <a:lnSpc>
                <a:spcPct val="120000"/>
              </a:lnSpc>
              <a:spcBef>
                <a:spcPts val="600"/>
              </a:spcBef>
            </a:pPr>
            <a:r>
              <a:rPr lang="en-US" sz="1050" dirty="0" smtClean="0">
                <a:solidFill>
                  <a:srgbClr val="002060"/>
                </a:solidFill>
              </a:rPr>
              <a:t>Oct. 2012: TAG TM #7 Effects of Future Flow Withdrawals on Salinity-Mediated Habitats</a:t>
            </a:r>
          </a:p>
          <a:p>
            <a:pPr>
              <a:lnSpc>
                <a:spcPct val="120000"/>
              </a:lnSpc>
              <a:spcBef>
                <a:spcPts val="600"/>
              </a:spcBef>
            </a:pPr>
            <a:r>
              <a:rPr lang="en-US" sz="1050" dirty="0" smtClean="0">
                <a:solidFill>
                  <a:srgbClr val="00B050"/>
                </a:solidFill>
              </a:rPr>
              <a:t>April 2012: Greene County opposition letter to GUC IBT Certificate Requirements</a:t>
            </a:r>
          </a:p>
          <a:p>
            <a:pPr>
              <a:lnSpc>
                <a:spcPct val="120000"/>
              </a:lnSpc>
              <a:spcBef>
                <a:spcPts val="600"/>
              </a:spcBef>
            </a:pPr>
            <a:r>
              <a:rPr lang="en-US" sz="1050" dirty="0" smtClean="0">
                <a:solidFill>
                  <a:srgbClr val="C00000"/>
                </a:solidFill>
              </a:rPr>
              <a:t>Sept. 2012: HB609 Presentation from GUC on Long Range Water Supply Options </a:t>
            </a:r>
          </a:p>
          <a:p>
            <a:pPr>
              <a:lnSpc>
                <a:spcPct val="120000"/>
              </a:lnSpc>
              <a:spcBef>
                <a:spcPts val="600"/>
              </a:spcBef>
            </a:pPr>
            <a:r>
              <a:rPr lang="en-US" sz="1050" dirty="0" smtClean="0">
                <a:solidFill>
                  <a:srgbClr val="002060"/>
                </a:solidFill>
              </a:rPr>
              <a:t>Nov. 2012: Overview of Tar River Flow Study Submitted</a:t>
            </a:r>
          </a:p>
          <a:p>
            <a:pPr>
              <a:lnSpc>
                <a:spcPct val="120000"/>
              </a:lnSpc>
              <a:spcBef>
                <a:spcPts val="600"/>
              </a:spcBef>
            </a:pPr>
            <a:r>
              <a:rPr lang="en-US" sz="1050" dirty="0" smtClean="0"/>
              <a:t>Feb. 2013: Meeting with GUC to discuss timeline for Tar River model for EMC consideration.</a:t>
            </a:r>
          </a:p>
          <a:p>
            <a:pPr>
              <a:lnSpc>
                <a:spcPct val="120000"/>
              </a:lnSpc>
              <a:spcBef>
                <a:spcPts val="600"/>
              </a:spcBef>
            </a:pPr>
            <a:r>
              <a:rPr lang="en-US" sz="1050" dirty="0" smtClean="0">
                <a:solidFill>
                  <a:srgbClr val="002060"/>
                </a:solidFill>
              </a:rPr>
              <a:t>April 2013: Tar River Flow Study Report – Final TAG Report</a:t>
            </a:r>
          </a:p>
          <a:p>
            <a:pPr>
              <a:lnSpc>
                <a:spcPct val="120000"/>
              </a:lnSpc>
              <a:spcBef>
                <a:spcPts val="600"/>
              </a:spcBef>
            </a:pPr>
            <a:r>
              <a:rPr lang="en-US" sz="1050" dirty="0" smtClean="0"/>
              <a:t>Nov. 2013: Revised timeline from DWR proposing models to WAC in March 2014 and EMC in May 2014</a:t>
            </a:r>
          </a:p>
          <a:p>
            <a:pPr>
              <a:lnSpc>
                <a:spcPct val="120000"/>
              </a:lnSpc>
              <a:spcBef>
                <a:spcPts val="600"/>
              </a:spcBef>
            </a:pPr>
            <a:r>
              <a:rPr lang="en-US" sz="1050" dirty="0" smtClean="0"/>
              <a:t>Dec. 2013: DWR provided OASIS and EFDC model training</a:t>
            </a:r>
          </a:p>
          <a:p>
            <a:pPr>
              <a:lnSpc>
                <a:spcPct val="120000"/>
              </a:lnSpc>
              <a:spcBef>
                <a:spcPts val="600"/>
              </a:spcBef>
            </a:pPr>
            <a:r>
              <a:rPr lang="en-US" sz="1050" dirty="0" smtClean="0"/>
              <a:t>Jan. 2014: Temp. CCPCUA Permit granted to Greene County</a:t>
            </a:r>
          </a:p>
          <a:p>
            <a:pPr>
              <a:lnSpc>
                <a:spcPct val="120000"/>
              </a:lnSpc>
              <a:spcBef>
                <a:spcPts val="600"/>
              </a:spcBef>
            </a:pPr>
            <a:r>
              <a:rPr lang="en-US" sz="1050" dirty="0" smtClean="0">
                <a:solidFill>
                  <a:srgbClr val="C00000"/>
                </a:solidFill>
              </a:rPr>
              <a:t>Oct. 2014: Agency meeting </a:t>
            </a:r>
          </a:p>
          <a:p>
            <a:pPr>
              <a:lnSpc>
                <a:spcPct val="120000"/>
              </a:lnSpc>
              <a:spcBef>
                <a:spcPts val="600"/>
              </a:spcBef>
            </a:pPr>
            <a:r>
              <a:rPr lang="en-US" sz="1050" dirty="0" smtClean="0">
                <a:solidFill>
                  <a:srgbClr val="C00000"/>
                </a:solidFill>
              </a:rPr>
              <a:t>Jan. 2015: email from DWR describing the current status regarding the HB609 request, WTP expansion.</a:t>
            </a:r>
          </a:p>
          <a:p>
            <a:pPr>
              <a:lnSpc>
                <a:spcPct val="120000"/>
              </a:lnSpc>
              <a:spcBef>
                <a:spcPts val="600"/>
              </a:spcBef>
            </a:pPr>
            <a:endParaRPr lang="en-US" sz="1050" dirty="0"/>
          </a:p>
          <a:p>
            <a:pPr>
              <a:lnSpc>
                <a:spcPct val="120000"/>
              </a:lnSpc>
              <a:spcBef>
                <a:spcPts val="600"/>
              </a:spcBef>
            </a:pPr>
            <a:endParaRPr lang="en-US" sz="1050" dirty="0"/>
          </a:p>
          <a:p>
            <a:pPr>
              <a:lnSpc>
                <a:spcPct val="120000"/>
              </a:lnSpc>
              <a:spcBef>
                <a:spcPts val="600"/>
              </a:spcBef>
            </a:pPr>
            <a:endParaRPr lang="en-US" sz="1050" dirty="0"/>
          </a:p>
        </p:txBody>
      </p:sp>
    </p:spTree>
    <p:extLst>
      <p:ext uri="{BB962C8B-B14F-4D97-AF65-F5344CB8AC3E}">
        <p14:creationId xmlns:p14="http://schemas.microsoft.com/office/powerpoint/2010/main" val="19234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98428"/>
            <a:ext cx="7886700" cy="597312"/>
          </a:xfrm>
        </p:spPr>
        <p:txBody>
          <a:bodyPr>
            <a:noAutofit/>
          </a:bodyPr>
          <a:lstStyle/>
          <a:p>
            <a:r>
              <a:rPr lang="en-US" sz="4000" dirty="0" smtClean="0"/>
              <a:t>Major Events</a:t>
            </a:r>
            <a:endParaRPr lang="en-US" sz="4000" dirty="0"/>
          </a:p>
        </p:txBody>
      </p:sp>
      <p:sp>
        <p:nvSpPr>
          <p:cNvPr id="2" name="Slide Number Placeholder 1"/>
          <p:cNvSpPr>
            <a:spLocks noGrp="1"/>
          </p:cNvSpPr>
          <p:nvPr>
            <p:ph type="sldNum" sz="quarter" idx="12"/>
          </p:nvPr>
        </p:nvSpPr>
        <p:spPr/>
        <p:txBody>
          <a:bodyPr/>
          <a:lstStyle/>
          <a:p>
            <a:fld id="{11F27F3A-B3E9-41ED-AF8F-A365F10BB65F}" type="slidenum">
              <a:rPr lang="en-US" smtClean="0"/>
              <a:pPr/>
              <a:t>5</a:t>
            </a:fld>
            <a:endParaRPr lang="en-US" dirty="0"/>
          </a:p>
        </p:txBody>
      </p:sp>
      <p:graphicFrame>
        <p:nvGraphicFramePr>
          <p:cNvPr id="4" name="Diagram 3"/>
          <p:cNvGraphicFramePr/>
          <p:nvPr>
            <p:extLst>
              <p:ext uri="{D42A27DB-BD31-4B8C-83A1-F6EECF244321}">
                <p14:modId xmlns:p14="http://schemas.microsoft.com/office/powerpoint/2010/main" val="94972510"/>
              </p:ext>
            </p:extLst>
          </p:nvPr>
        </p:nvGraphicFramePr>
        <p:xfrm>
          <a:off x="223630" y="924339"/>
          <a:ext cx="8696739" cy="526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533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Contact Information</a:t>
            </a:r>
            <a:endParaRPr lang="en-US" sz="4000" dirty="0"/>
          </a:p>
        </p:txBody>
      </p:sp>
      <p:sp>
        <p:nvSpPr>
          <p:cNvPr id="3" name="Slide Number Placeholder 2"/>
          <p:cNvSpPr>
            <a:spLocks noGrp="1"/>
          </p:cNvSpPr>
          <p:nvPr>
            <p:ph type="sldNum" sz="quarter" idx="12"/>
          </p:nvPr>
        </p:nvSpPr>
        <p:spPr/>
        <p:txBody>
          <a:bodyPr/>
          <a:lstStyle/>
          <a:p>
            <a:fld id="{11F27F3A-B3E9-41ED-AF8F-A365F10BB65F}" type="slidenum">
              <a:rPr lang="en-US" smtClean="0"/>
              <a:pPr/>
              <a:t>6</a:t>
            </a:fld>
            <a:endParaRPr lang="en-US" dirty="0"/>
          </a:p>
        </p:txBody>
      </p:sp>
      <p:sp>
        <p:nvSpPr>
          <p:cNvPr id="7" name="Content Placeholder 6"/>
          <p:cNvSpPr>
            <a:spLocks noGrp="1"/>
          </p:cNvSpPr>
          <p:nvPr>
            <p:ph idx="1"/>
          </p:nvPr>
        </p:nvSpPr>
        <p:spPr>
          <a:xfrm>
            <a:off x="4261281" y="2326640"/>
            <a:ext cx="4687409" cy="3935138"/>
          </a:xfrm>
        </p:spPr>
        <p:txBody>
          <a:bodyPr/>
          <a:lstStyle/>
          <a:p>
            <a:pPr marL="0" indent="0">
              <a:buNone/>
            </a:pPr>
            <a:r>
              <a:rPr lang="en-US" sz="2400" dirty="0" smtClean="0"/>
              <a:t>Harold Brady</a:t>
            </a:r>
          </a:p>
          <a:p>
            <a:pPr marL="0" indent="0">
              <a:buNone/>
            </a:pPr>
            <a:r>
              <a:rPr lang="en-US" sz="2400" dirty="0" smtClean="0"/>
              <a:t>Division </a:t>
            </a:r>
            <a:r>
              <a:rPr lang="en-US" sz="2400" dirty="0"/>
              <a:t>of Water Resources</a:t>
            </a:r>
          </a:p>
          <a:p>
            <a:pPr marL="0" indent="0">
              <a:buNone/>
            </a:pPr>
            <a:r>
              <a:rPr lang="en-US" sz="2400" dirty="0" smtClean="0"/>
              <a:t>919-707-9005</a:t>
            </a:r>
            <a:endParaRPr lang="en-US" sz="2400" dirty="0"/>
          </a:p>
          <a:p>
            <a:pPr marL="0" indent="0">
              <a:buNone/>
            </a:pPr>
            <a:r>
              <a:rPr lang="en-US" sz="2400" dirty="0"/>
              <a:t>h</a:t>
            </a:r>
            <a:r>
              <a:rPr lang="en-US" sz="2400" dirty="0" smtClean="0"/>
              <a:t>arold.m.brady@ncdenr.gov</a:t>
            </a:r>
            <a:endParaRPr lang="en-US" sz="2400" dirty="0"/>
          </a:p>
          <a:p>
            <a:endParaRPr lang="en-US" dirty="0"/>
          </a:p>
        </p:txBody>
      </p:sp>
      <p:pic>
        <p:nvPicPr>
          <p:cNvPr id="9" name="Picture Placeholder 8"/>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3797" r="23797"/>
          <a:stretch>
            <a:fillRect/>
          </a:stretch>
        </p:blipFill>
        <p:spPr>
          <a:xfrm>
            <a:off x="173184" y="1266932"/>
            <a:ext cx="3925594" cy="4589582"/>
          </a:xfrm>
        </p:spPr>
      </p:pic>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smtClean="0"/>
              <a:t>Department of Environmental Quality</a:t>
            </a:r>
            <a:endParaRPr lang="en-US" sz="1800" dirty="0"/>
          </a:p>
        </p:txBody>
      </p:sp>
    </p:spTree>
    <p:extLst>
      <p:ext uri="{BB962C8B-B14F-4D97-AF65-F5344CB8AC3E}">
        <p14:creationId xmlns:p14="http://schemas.microsoft.com/office/powerpoint/2010/main" val="147506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2087" y="149643"/>
            <a:ext cx="3737112" cy="557215"/>
          </a:xfrm>
        </p:spPr>
        <p:txBody>
          <a:bodyPr>
            <a:normAutofit fontScale="90000"/>
          </a:bodyPr>
          <a:lstStyle/>
          <a:p>
            <a:r>
              <a:rPr lang="en-US" dirty="0" smtClean="0"/>
              <a:t>Water Withdrawal and Discharge Schematic</a:t>
            </a:r>
            <a:endParaRPr lang="en-US" dirty="0"/>
          </a:p>
        </p:txBody>
      </p:sp>
      <p:pic>
        <p:nvPicPr>
          <p:cNvPr id="4" name="Picture 3"/>
          <p:cNvPicPr>
            <a:picLocks noChangeAspect="1"/>
          </p:cNvPicPr>
          <p:nvPr/>
        </p:nvPicPr>
        <p:blipFill>
          <a:blip r:embed="rId2"/>
          <a:stretch>
            <a:fillRect/>
          </a:stretch>
        </p:blipFill>
        <p:spPr>
          <a:xfrm>
            <a:off x="380360" y="1213644"/>
            <a:ext cx="7585080" cy="4535991"/>
          </a:xfrm>
          <a:prstGeom prst="rect">
            <a:avLst/>
          </a:prstGeom>
        </p:spPr>
      </p:pic>
    </p:spTree>
    <p:extLst>
      <p:ext uri="{BB962C8B-B14F-4D97-AF65-F5344CB8AC3E}">
        <p14:creationId xmlns:p14="http://schemas.microsoft.com/office/powerpoint/2010/main" val="1731911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A14FBC-BE64-4EFB-A340-D18EFDAC0D34}">
  <ds:schemaRefs>
    <ds:schemaRef ds:uri="ESRI.ArcGIS.Mapping.OfficeIntegration.PowerPointInfo"/>
  </ds:schemaRefs>
</ds:datastoreItem>
</file>

<file path=customXml/itemProps2.xml><?xml version="1.0" encoding="utf-8"?>
<ds:datastoreItem xmlns:ds="http://schemas.openxmlformats.org/officeDocument/2006/customXml" ds:itemID="{87BFADCB-29BD-4660-B4DF-361089A74090}">
  <ds:schemaRefs>
    <ds:schemaRef ds:uri="ESRI.ArcGIS.Mapping.OfficeIntegration.PowerPointInfo"/>
  </ds:schemaRefs>
</ds:datastoreItem>
</file>

<file path=customXml/itemProps3.xml><?xml version="1.0" encoding="utf-8"?>
<ds:datastoreItem xmlns:ds="http://schemas.openxmlformats.org/officeDocument/2006/customXml" ds:itemID="{88B67D0F-22AD-4F76-8176-71008A2AB04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875</TotalTime>
  <Words>982</Words>
  <Application>Microsoft Office PowerPoint</Application>
  <PresentationFormat>On-screen Show (4:3)</PresentationFormat>
  <Paragraphs>75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2_Office Theme</vt:lpstr>
      <vt:lpstr>Department of Environmental Quality</vt:lpstr>
      <vt:lpstr>Current Status of GUC 609 request</vt:lpstr>
      <vt:lpstr>Current Status</vt:lpstr>
      <vt:lpstr>Timeline</vt:lpstr>
      <vt:lpstr>Major Events</vt:lpstr>
      <vt:lpstr>Contact Information</vt:lpstr>
      <vt:lpstr>Water Withdrawal and Discharge Schematic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Nimmer, Kim</cp:lastModifiedBy>
  <cp:revision>71</cp:revision>
  <cp:lastPrinted>2016-04-19T21:26:59Z</cp:lastPrinted>
  <dcterms:created xsi:type="dcterms:W3CDTF">2015-07-07T20:02:11Z</dcterms:created>
  <dcterms:modified xsi:type="dcterms:W3CDTF">2016-04-19T21:27:17Z</dcterms:modified>
</cp:coreProperties>
</file>